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1"/>
  </p:notesMasterIdLst>
  <p:sldIdLst>
    <p:sldId id="501" r:id="rId5"/>
    <p:sldId id="532" r:id="rId6"/>
    <p:sldId id="536" r:id="rId7"/>
    <p:sldId id="537" r:id="rId8"/>
    <p:sldId id="523" r:id="rId9"/>
    <p:sldId id="521" r:id="rId10"/>
    <p:sldId id="513" r:id="rId11"/>
    <p:sldId id="530" r:id="rId12"/>
    <p:sldId id="570" r:id="rId13"/>
    <p:sldId id="517" r:id="rId14"/>
    <p:sldId id="565" r:id="rId15"/>
    <p:sldId id="562" r:id="rId16"/>
    <p:sldId id="552" r:id="rId17"/>
    <p:sldId id="567" r:id="rId18"/>
    <p:sldId id="525" r:id="rId19"/>
    <p:sldId id="568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721D8F-A43D-9C78-F8D3-D360B38F7D97}" name="Emma Roose" initials="ER" userId="S::emma.roose@hogent.be::2491b9b0-5da7-468d-bbfa-d1e3031f02f1" providerId="AD"/>
  <p188:author id="{3FB955BC-851A-5219-0D13-3E88B24C3470}" name="Rik Hannon" initials="RH" userId="S::rik.hannon@hogent.be::e414fb36-ad6c-441d-86fa-4e69bc1fb904" providerId="AD"/>
  <p188:author id="{643EC5D9-456A-0B9C-4336-E604D8E6A408}" name="Francis Vlieghe" initials="FV" userId="S::francis.vlieghe@hogent.be::20441e39-a10e-4768-bae3-caf5f59214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23A"/>
    <a:srgbClr val="FFA450"/>
    <a:srgbClr val="1AC190"/>
    <a:srgbClr val="E71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D2353-6534-450C-B29D-E0A788843758}" v="12" dt="2024-10-07T13:38:02.7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93" autoAdjust="0"/>
  </p:normalViewPr>
  <p:slideViewPr>
    <p:cSldViewPr snapToGrid="0">
      <p:cViewPr varScale="1">
        <p:scale>
          <a:sx n="80" d="100"/>
          <a:sy n="80" d="100"/>
        </p:scale>
        <p:origin x="1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23517-837D-4176-A098-A62A158115A1}" type="datetimeFigureOut">
              <a:rPr lang="nl-BE" smtClean="0"/>
              <a:t>11/10/2024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7290C-1FA6-4E9C-B3EE-4FAFAA93AB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1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0536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33% lesgevers actief op Chamilo, maar bijna alle studenten van SCH actief (+/-92%)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9807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734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8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Conceptnota en Groeimodel: welke DLO heeft HOGENT nodig, wat is essentieel, wat willen we, waar willen we naartoe (niet </a:t>
            </a:r>
            <a:r>
              <a:rPr lang="nl-BE" dirty="0" err="1"/>
              <a:t>technology</a:t>
            </a:r>
            <a:r>
              <a:rPr lang="nl-BE" dirty="0"/>
              <a:t> first)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67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 de eerste keer aandacht voor LMS als technologie. Hulp van </a:t>
            </a:r>
            <a:r>
              <a:rPr lang="nl-BE" dirty="0" err="1"/>
              <a:t>Giselle</a:t>
            </a:r>
            <a:r>
              <a:rPr lang="nl-BE" dirty="0"/>
              <a:t> en andere hogescholen en universiteiten.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272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84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75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56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6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864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7290C-1FA6-4E9C-B3EE-4FAFAA93AB5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9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62" y="5088847"/>
            <a:ext cx="1952335" cy="10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55786" y="989013"/>
            <a:ext cx="5512823" cy="4432457"/>
          </a:xfrm>
        </p:spPr>
        <p:txBody>
          <a:bodyPr/>
          <a:lstStyle>
            <a:lvl1pPr marL="0" indent="0">
              <a:buNone/>
              <a:defRPr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0451" y="989013"/>
            <a:ext cx="5141384" cy="1550988"/>
          </a:xfrm>
        </p:spPr>
        <p:txBody>
          <a:bodyPr anchor="t" anchorCtr="0">
            <a:noAutofit/>
          </a:bodyPr>
          <a:lstStyle>
            <a:lvl1pPr algn="l">
              <a:defRPr sz="4267" b="1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0451" y="2893525"/>
            <a:ext cx="4159251" cy="2511596"/>
          </a:xfrm>
        </p:spPr>
        <p:txBody>
          <a:bodyPr>
            <a:normAutofit/>
          </a:bodyPr>
          <a:lstStyle>
            <a:lvl1pPr marL="0" indent="0">
              <a:buNone/>
              <a:defRPr lang="nl-BE" sz="1867" b="0" i="0" kern="1200" smtClean="0">
                <a:solidFill>
                  <a:srgbClr val="FFFFFE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451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en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576" y="975572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23517" y="3488624"/>
            <a:ext cx="3172943" cy="241400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83577" y="3448089"/>
            <a:ext cx="3172943" cy="241400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83575" y="2122014"/>
            <a:ext cx="4786388" cy="113098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667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>
                <a:solidFill>
                  <a:srgbClr val="FFFFFE"/>
                </a:solidFill>
              </a:defRPr>
            </a:lvl2pPr>
            <a:lvl3pPr marL="1219170" indent="0">
              <a:buNone/>
              <a:defRPr>
                <a:solidFill>
                  <a:srgbClr val="FFFFFE"/>
                </a:solidFill>
              </a:defRPr>
            </a:lvl3pPr>
            <a:lvl4pPr marL="1828754" indent="0">
              <a:buNone/>
              <a:defRPr>
                <a:solidFill>
                  <a:srgbClr val="FFFFFE"/>
                </a:solidFill>
              </a:defRPr>
            </a:lvl4pPr>
            <a:lvl5pPr marL="2438339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098118" y="2135456"/>
            <a:ext cx="4786388" cy="113098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667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>
                <a:solidFill>
                  <a:srgbClr val="FFFFFE"/>
                </a:solidFill>
              </a:defRPr>
            </a:lvl2pPr>
            <a:lvl3pPr marL="1219170" indent="0">
              <a:buNone/>
              <a:defRPr>
                <a:solidFill>
                  <a:srgbClr val="FFFFFE"/>
                </a:solidFill>
              </a:defRPr>
            </a:lvl3pPr>
            <a:lvl4pPr marL="1828754" indent="0">
              <a:buNone/>
              <a:defRPr>
                <a:solidFill>
                  <a:srgbClr val="FFFFFE"/>
                </a:solidFill>
              </a:defRPr>
            </a:lvl4pPr>
            <a:lvl5pPr marL="2438339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0451" y="365972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6591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kst en beeld zwar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23517" y="3488624"/>
            <a:ext cx="3172943" cy="241400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83577" y="3485347"/>
            <a:ext cx="3172943" cy="2414003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83576" y="1022126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0">
                <a:solidFill>
                  <a:srgbClr val="000000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83577" y="2159534"/>
            <a:ext cx="4677833" cy="1130300"/>
          </a:xfrm>
        </p:spPr>
        <p:txBody>
          <a:bodyPr>
            <a:normAutofit/>
          </a:bodyPr>
          <a:lstStyle>
            <a:lvl1pPr marL="0" indent="0">
              <a:buNone/>
              <a:defRPr sz="2667" b="0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3518" y="2135114"/>
            <a:ext cx="4677833" cy="113030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854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kst en beeld zw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>
              <a:solidFill>
                <a:srgbClr val="000000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23517" y="3488624"/>
            <a:ext cx="3172943" cy="2414003"/>
          </a:xfrm>
        </p:spPr>
        <p:txBody>
          <a:bodyPr/>
          <a:lstStyle>
            <a:lvl1pPr>
              <a:defRPr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6165" y="3461531"/>
            <a:ext cx="3172943" cy="241400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6164" y="989013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1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6163" y="2135456"/>
            <a:ext cx="4786388" cy="113098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667" b="0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609585" indent="0">
              <a:buNone/>
              <a:defRPr>
                <a:solidFill>
                  <a:srgbClr val="FFFFFE"/>
                </a:solidFill>
              </a:defRPr>
            </a:lvl2pPr>
            <a:lvl3pPr marL="1219170" indent="0">
              <a:buNone/>
              <a:defRPr>
                <a:solidFill>
                  <a:srgbClr val="FFFFFE"/>
                </a:solidFill>
              </a:defRPr>
            </a:lvl3pPr>
            <a:lvl4pPr marL="1828754" indent="0">
              <a:buNone/>
              <a:defRPr>
                <a:solidFill>
                  <a:srgbClr val="FFFFFE"/>
                </a:solidFill>
              </a:defRPr>
            </a:lvl4pPr>
            <a:lvl5pPr marL="2438339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098118" y="2135456"/>
            <a:ext cx="4786388" cy="1130985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nl-BE" sz="2667" b="1" i="0" kern="1200" dirty="0" smtClean="0">
                <a:solidFill>
                  <a:schemeClr val="bg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609585" indent="0">
              <a:buNone/>
              <a:defRPr>
                <a:solidFill>
                  <a:srgbClr val="FFFFFE"/>
                </a:solidFill>
              </a:defRPr>
            </a:lvl2pPr>
            <a:lvl3pPr marL="1219170" indent="0">
              <a:buNone/>
              <a:defRPr>
                <a:solidFill>
                  <a:srgbClr val="FFFFFE"/>
                </a:solidFill>
              </a:defRPr>
            </a:lvl3pPr>
            <a:lvl4pPr marL="1828754" indent="0">
              <a:buNone/>
              <a:defRPr>
                <a:solidFill>
                  <a:srgbClr val="FFFFFE"/>
                </a:solidFill>
              </a:defRPr>
            </a:lvl4pPr>
            <a:lvl5pPr marL="2438339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5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451" y="1999344"/>
            <a:ext cx="10972800" cy="3347800"/>
          </a:xfrm>
        </p:spPr>
        <p:txBody>
          <a:bodyPr>
            <a:normAutofit/>
          </a:bodyPr>
          <a:lstStyle>
            <a:lvl1pPr>
              <a:defRPr sz="3733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2pPr>
              <a:defRPr sz="32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2pPr>
            <a:lvl3pPr>
              <a:defRPr sz="2667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3pPr>
            <a:lvl4pPr>
              <a:defRPr sz="24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4pPr>
            <a:lvl5pPr>
              <a:defRPr sz="2400" b="1" i="0">
                <a:solidFill>
                  <a:srgbClr val="FFFFFF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60451" y="989013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0" i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671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7">
          <p15:clr>
            <a:srgbClr val="FBAE40"/>
          </p15:clr>
        </p15:guide>
        <p15:guide id="2" pos="47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psommin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451" y="1991359"/>
            <a:ext cx="10972800" cy="2956641"/>
          </a:xfrm>
        </p:spPr>
        <p:txBody>
          <a:bodyPr>
            <a:normAutofit/>
          </a:bodyPr>
          <a:lstStyle>
            <a:lvl1pPr>
              <a:defRPr sz="3733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0451" y="989013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1">
                <a:solidFill>
                  <a:srgbClr val="000000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016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psomming zw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9344"/>
            <a:ext cx="10972800" cy="33478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2pPr>
            <a:lvl3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3pPr>
            <a:lvl4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4pPr>
            <a:lvl5pPr>
              <a:defRPr>
                <a:solidFill>
                  <a:srgbClr val="FFFFFF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09600" y="989013"/>
            <a:ext cx="8445923" cy="817457"/>
          </a:xfrm>
        </p:spPr>
        <p:txBody>
          <a:bodyPr anchor="t" anchorCtr="0">
            <a:noAutofit/>
          </a:bodyPr>
          <a:lstStyle>
            <a:lvl1pPr algn="l"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084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7800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7800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>
              <a:defRPr sz="3200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  <a:lvl3pPr>
              <a:defRPr sz="2667">
                <a:solidFill>
                  <a:schemeClr val="tx1"/>
                </a:solidFill>
                <a:latin typeface="Montserrat SemiBold" panose="00000700000000000000" pitchFamily="2" charset="0"/>
              </a:defRPr>
            </a:lvl3pPr>
            <a:lvl4pPr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4pPr>
            <a:lvl5pPr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1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en kolom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7800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108" y="5211199"/>
            <a:ext cx="1946913" cy="10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26" y="287748"/>
            <a:ext cx="10521949" cy="1143000"/>
          </a:xfrm>
        </p:spPr>
        <p:txBody>
          <a:bodyPr>
            <a:normAutofit/>
          </a:bodyPr>
          <a:lstStyle>
            <a:lvl1pPr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1600202"/>
            <a:ext cx="4946649" cy="340863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133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133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40863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133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133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5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1"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67" y="1600202"/>
            <a:ext cx="5046133" cy="3408636"/>
          </a:xfrm>
        </p:spPr>
        <p:txBody>
          <a:bodyPr>
            <a:normAutofit/>
          </a:bodyPr>
          <a:lstStyle>
            <a:lvl1pPr>
              <a:defRPr sz="3200">
                <a:latin typeface="Montserrat SemiBold" panose="00000700000000000000" pitchFamily="2" charset="0"/>
              </a:defRPr>
            </a:lvl1pPr>
            <a:lvl2pPr>
              <a:defRPr sz="2667">
                <a:latin typeface="Montserrat SemiBold" panose="00000700000000000000" pitchFamily="2" charset="0"/>
              </a:defRPr>
            </a:lvl2pPr>
            <a:lvl3pPr>
              <a:defRPr sz="2400">
                <a:latin typeface="Montserrat SemiBold" panose="00000700000000000000" pitchFamily="2" charset="0"/>
              </a:defRPr>
            </a:lvl3pPr>
            <a:lvl4pPr>
              <a:defRPr sz="2133">
                <a:latin typeface="Montserrat SemiBold" panose="00000700000000000000" pitchFamily="2" charset="0"/>
              </a:defRPr>
            </a:lvl4pPr>
            <a:lvl5pPr>
              <a:defRPr sz="2133"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408636"/>
          </a:xfrm>
        </p:spPr>
        <p:txBody>
          <a:bodyPr>
            <a:normAutofit/>
          </a:bodyPr>
          <a:lstStyle>
            <a:lvl1pPr>
              <a:defRPr sz="3200">
                <a:latin typeface="Montserrat SemiBold" panose="00000700000000000000" pitchFamily="2" charset="0"/>
              </a:defRPr>
            </a:lvl1pPr>
            <a:lvl2pPr>
              <a:defRPr sz="2667">
                <a:latin typeface="Montserrat SemiBold" panose="00000700000000000000" pitchFamily="2" charset="0"/>
              </a:defRPr>
            </a:lvl2pPr>
            <a:lvl3pPr>
              <a:defRPr sz="2400">
                <a:latin typeface="Montserrat SemiBold" panose="00000700000000000000" pitchFamily="2" charset="0"/>
              </a:defRPr>
            </a:lvl3pPr>
            <a:lvl4pPr>
              <a:defRPr sz="2133">
                <a:latin typeface="Montserrat SemiBold" panose="00000700000000000000" pitchFamily="2" charset="0"/>
              </a:defRPr>
            </a:lvl4pPr>
            <a:lvl5pPr>
              <a:defRPr sz="2133"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F45A9F-901A-D64D-A315-8B4BF379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73" y="287748"/>
            <a:ext cx="10972800" cy="1143000"/>
          </a:xfrm>
        </p:spPr>
        <p:txBody>
          <a:bodyPr>
            <a:normAutofit/>
          </a:bodyPr>
          <a:lstStyle>
            <a:lvl1pPr>
              <a:defRPr sz="4267" b="1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263050-C631-2B4F-9EF4-AB772103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173" y="1600202"/>
            <a:ext cx="5174827" cy="3408636"/>
          </a:xfrm>
        </p:spPr>
        <p:txBody>
          <a:bodyPr/>
          <a:lstStyle>
            <a:lvl1pPr>
              <a:defRPr sz="3733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6F3D89-0724-4142-8869-8A328BB7E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67" y="1600202"/>
            <a:ext cx="5147733" cy="3408636"/>
          </a:xfrm>
        </p:spPr>
        <p:txBody>
          <a:bodyPr/>
          <a:lstStyle>
            <a:lvl1pPr>
              <a:defRPr sz="3733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>
              <a:defRPr sz="3200">
                <a:solidFill>
                  <a:schemeClr val="bg2"/>
                </a:solidFill>
                <a:latin typeface="Montserrat SemiBold" panose="00000700000000000000" pitchFamily="2" charset="0"/>
              </a:defRPr>
            </a:lvl2pPr>
            <a:lvl3pPr>
              <a:defRPr sz="2667">
                <a:solidFill>
                  <a:schemeClr val="bg2"/>
                </a:solidFill>
                <a:latin typeface="Montserrat SemiBold" panose="00000700000000000000" pitchFamily="2" charset="0"/>
              </a:defRPr>
            </a:lvl3pPr>
            <a:lvl4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4pPr>
            <a:lvl5pPr>
              <a:defRPr sz="2400">
                <a:solidFill>
                  <a:schemeClr val="bg2"/>
                </a:solidFill>
                <a:latin typeface="Montserrat SemiBold" panose="00000700000000000000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FB545E-178D-D741-BE1A-D4D4823C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- enk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84" y="847153"/>
            <a:ext cx="10972800" cy="1143000"/>
          </a:xfrm>
        </p:spPr>
        <p:txBody>
          <a:bodyPr>
            <a:normAutofit/>
          </a:bodyPr>
          <a:lstStyle>
            <a:lvl1pPr algn="l">
              <a:defRPr sz="4267" b="0"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47751" y="379413"/>
            <a:ext cx="5488517" cy="430969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1064684" y="2302242"/>
            <a:ext cx="10972800" cy="3154924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143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enk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84" y="847153"/>
            <a:ext cx="10972800" cy="1143000"/>
          </a:xfrm>
        </p:spPr>
        <p:txBody>
          <a:bodyPr>
            <a:normAutofit/>
          </a:bodyPr>
          <a:lstStyle>
            <a:lvl1pPr algn="l">
              <a:defRPr sz="4267" b="1"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47751" y="379413"/>
            <a:ext cx="5488517" cy="430969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1064684" y="2254251"/>
            <a:ext cx="10972800" cy="3215216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50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D8F4-94BA-0553-55A2-3A154F10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D7BF0-A706-BD12-D27E-61FC7DA2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D75F-E857-4D86-9B25-B82CDE897431}" type="datetimeFigureOut">
              <a:rPr lang="nl-BE" smtClean="0"/>
              <a:t>11/10/2024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41150-5BBF-25C1-F035-4846D6EA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B7ABC-341F-D48B-64FD-21341D1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2AF7-F33A-4C06-95DF-3F704F5F156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4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l">
              <a:defRPr sz="5600" b="0" i="0" baseline="0">
                <a:solidFill>
                  <a:srgbClr val="FFFFFF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011104"/>
          </a:xfrm>
        </p:spPr>
        <p:txBody>
          <a:bodyPr>
            <a:normAutofit/>
          </a:bodyPr>
          <a:lstStyle>
            <a:lvl1pPr marL="0" indent="0" algn="l">
              <a:buNone/>
              <a:defRPr lang="nl-BE" sz="4267" b="0" i="0" kern="1200" baseline="0" dirty="0">
                <a:solidFill>
                  <a:srgbClr val="FFFFFF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40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 algn="l">
              <a:defRPr lang="nl-BE" sz="5600" b="0" i="0" kern="1200" baseline="0" dirty="0">
                <a:solidFill>
                  <a:schemeClr val="tx1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01924"/>
            <a:ext cx="10363200" cy="1011104"/>
          </a:xfrm>
        </p:spPr>
        <p:txBody>
          <a:bodyPr>
            <a:normAutofit/>
          </a:bodyPr>
          <a:lstStyle>
            <a:lvl1pPr marL="0" indent="0" algn="l">
              <a:buNone/>
              <a:defRPr sz="426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lok naast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17" y="989012"/>
            <a:ext cx="5141384" cy="1563083"/>
          </a:xfrm>
        </p:spPr>
        <p:txBody>
          <a:bodyPr anchor="t" anchorCtr="0">
            <a:noAutofit/>
          </a:bodyPr>
          <a:lstStyle>
            <a:lvl1pPr algn="l">
              <a:defRPr sz="4267" b="0">
                <a:solidFill>
                  <a:schemeClr val="bg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5783" y="2880520"/>
            <a:ext cx="5623239" cy="25246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41918" y="2880520"/>
            <a:ext cx="3765549" cy="2502161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67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  <a:lvl2pPr marL="609585" indent="0">
              <a:buNone/>
              <a:defRPr>
                <a:solidFill>
                  <a:srgbClr val="FFFFFE"/>
                </a:solidFill>
              </a:defRPr>
            </a:lvl2pPr>
            <a:lvl3pPr marL="1219170" indent="0">
              <a:buNone/>
              <a:defRPr>
                <a:solidFill>
                  <a:srgbClr val="FFFFFE"/>
                </a:solidFill>
              </a:defRPr>
            </a:lvl3pPr>
            <a:lvl4pPr marL="1828754" indent="0">
              <a:buNone/>
              <a:defRPr>
                <a:solidFill>
                  <a:srgbClr val="FFFFFE"/>
                </a:solidFill>
              </a:defRPr>
            </a:lvl4pPr>
            <a:lvl5pPr marL="2438339" indent="0">
              <a:buNone/>
              <a:defRPr>
                <a:solidFill>
                  <a:srgbClr val="FFFFFE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>
                <a:solidFill>
                  <a:schemeClr val="bg2"/>
                </a:solidFill>
              </a:rPr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41918" y="388258"/>
            <a:ext cx="5141383" cy="45931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98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lok naast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8371" y="989013"/>
            <a:ext cx="5141384" cy="1550988"/>
          </a:xfrm>
        </p:spPr>
        <p:txBody>
          <a:bodyPr anchor="t" anchorCtr="0">
            <a:noAutofit/>
          </a:bodyPr>
          <a:lstStyle>
            <a:lvl1pPr algn="l">
              <a:defRPr sz="4267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55783" y="2880520"/>
            <a:ext cx="5623239" cy="25246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28371" y="2893525"/>
            <a:ext cx="4159251" cy="2511596"/>
          </a:xfrm>
        </p:spPr>
        <p:txBody>
          <a:bodyPr>
            <a:normAutofit/>
          </a:bodyPr>
          <a:lstStyle>
            <a:lvl1pPr marL="0" indent="0">
              <a:buNone/>
              <a:defRPr lang="nl-BE" sz="3067" b="1" i="0" kern="1200" smtClean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28371" y="388258"/>
            <a:ext cx="5141383" cy="459317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75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lok naast 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449" y="989013"/>
            <a:ext cx="5141384" cy="1550988"/>
          </a:xfrm>
        </p:spPr>
        <p:txBody>
          <a:bodyPr anchor="t" anchorCtr="0">
            <a:noAutofit/>
          </a:bodyPr>
          <a:lstStyle>
            <a:lvl1pPr algn="l">
              <a:defRPr sz="4267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5783" y="2880520"/>
            <a:ext cx="5623239" cy="252460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0449" y="2893525"/>
            <a:ext cx="4159251" cy="2511596"/>
          </a:xfrm>
        </p:spPr>
        <p:txBody>
          <a:bodyPr>
            <a:normAutofit/>
          </a:bodyPr>
          <a:lstStyle>
            <a:lvl1pPr marL="0" indent="0">
              <a:buNone/>
              <a:defRPr lang="nl-BE" sz="3067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0451" y="388258"/>
            <a:ext cx="5141383" cy="459317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39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05C56-5CF2-4249-B076-C08C014F5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21" y="5647100"/>
            <a:ext cx="1293649" cy="73105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55786" y="989013"/>
            <a:ext cx="5512823" cy="4432457"/>
          </a:xfrm>
        </p:spPr>
        <p:txBody>
          <a:bodyPr/>
          <a:lstStyle>
            <a:lvl1pPr>
              <a:defRPr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60451" y="989013"/>
            <a:ext cx="5141384" cy="1550988"/>
          </a:xfrm>
        </p:spPr>
        <p:txBody>
          <a:bodyPr anchor="t" anchorCtr="0">
            <a:noAutofit/>
          </a:bodyPr>
          <a:lstStyle>
            <a:lvl1pPr algn="l">
              <a:defRPr sz="4267" b="1" i="0">
                <a:solidFill>
                  <a:srgbClr val="FFFFFE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0451" y="2893525"/>
            <a:ext cx="4159251" cy="2511596"/>
          </a:xfrm>
        </p:spPr>
        <p:txBody>
          <a:bodyPr>
            <a:normAutofit/>
          </a:bodyPr>
          <a:lstStyle>
            <a:lvl1pPr marL="0" indent="0">
              <a:buNone/>
              <a:defRPr lang="nl-BE" sz="3067" b="0" i="0" kern="1200" smtClean="0">
                <a:solidFill>
                  <a:srgbClr val="FFFFFE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rgbClr val="FFFFF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163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w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451" y="989012"/>
            <a:ext cx="5141384" cy="1532491"/>
          </a:xfrm>
        </p:spPr>
        <p:txBody>
          <a:bodyPr anchor="t" anchorCtr="0">
            <a:noAutofit/>
          </a:bodyPr>
          <a:lstStyle>
            <a:lvl1pPr algn="l">
              <a:defRPr sz="4267" b="1" i="0"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8832427" y="13140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55786" y="989013"/>
            <a:ext cx="5512823" cy="4432457"/>
          </a:xfrm>
        </p:spPr>
        <p:txBody>
          <a:bodyPr/>
          <a:lstStyle>
            <a:lvl1pPr marL="0" indent="0">
              <a:buNone/>
              <a:defRPr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F6323-F9CC-974B-B61C-787A796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820" y="5651364"/>
            <a:ext cx="1285203" cy="72628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60451" y="379413"/>
            <a:ext cx="5488517" cy="430969"/>
          </a:xfrm>
        </p:spPr>
        <p:txBody>
          <a:bodyPr>
            <a:normAutofit/>
          </a:bodyPr>
          <a:lstStyle>
            <a:lvl1pPr marL="0" indent="0">
              <a:buNone/>
              <a:defRPr sz="1333" b="1" i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60452" y="2904067"/>
            <a:ext cx="4677833" cy="2517403"/>
          </a:xfrm>
        </p:spPr>
        <p:txBody>
          <a:bodyPr>
            <a:normAutofit/>
          </a:bodyPr>
          <a:lstStyle>
            <a:lvl1pPr marL="0" indent="0">
              <a:buNone/>
              <a:defRPr sz="1867" b="1" i="0"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29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451" y="287748"/>
            <a:ext cx="105219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600201"/>
            <a:ext cx="105219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78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9" r:id="rId25"/>
  </p:sldLayoutIdLst>
  <p:txStyles>
    <p:titleStyle>
      <a:lvl1pPr algn="l" defTabSz="609585" rtl="0" eaLnBrk="1" latinLnBrk="0" hangingPunct="1">
        <a:spcBef>
          <a:spcPct val="0"/>
        </a:spcBef>
        <a:buNone/>
        <a:defRPr sz="5600" b="1" i="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7">
          <p15:clr>
            <a:srgbClr val="F26B43"/>
          </p15:clr>
        </p15:guide>
        <p15:guide id="2" pos="4785">
          <p15:clr>
            <a:srgbClr val="F26B43"/>
          </p15:clr>
        </p15:guide>
        <p15:guide id="3" pos="975">
          <p15:clr>
            <a:srgbClr val="F26B43"/>
          </p15:clr>
        </p15:guide>
        <p15:guide id="4" orient="horz" pos="7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949838658?h=90140706b7&amp;amp;app_id=122963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gent.sharepoint.com/sites/watson/SitePages/Toekomst%20digitale%20leeromgeving%20HOGEN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DF05E-CC5A-D571-122F-5E998E65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190" y="1993611"/>
            <a:ext cx="10426791" cy="1470025"/>
          </a:xfrm>
        </p:spPr>
        <p:txBody>
          <a:bodyPr/>
          <a:lstStyle/>
          <a:p>
            <a:r>
              <a:rPr lang="nl-BE" dirty="0"/>
              <a:t>Toekomst Digitale leeromgeving HOGENT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000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9C22D-D5A6-877B-DBEA-A5AABEBB6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989013"/>
            <a:ext cx="9792181" cy="1550988"/>
          </a:xfrm>
        </p:spPr>
        <p:txBody>
          <a:bodyPr/>
          <a:lstStyle/>
          <a:p>
            <a:r>
              <a:rPr lang="nl-BE"/>
              <a:t>Knowledge &amp; Ability: Migratie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D293344E-1FFD-C43A-DEA0-AB2A32D47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1" y="1879251"/>
            <a:ext cx="10543193" cy="4232100"/>
          </a:xfrm>
        </p:spPr>
        <p:txBody>
          <a:bodyPr>
            <a:normAutofit/>
          </a:bodyPr>
          <a:lstStyle/>
          <a:p>
            <a:r>
              <a:rPr lang="nl-BE" sz="1800">
                <a:latin typeface="Aptos" panose="020B0004020202020204" pitchFamily="34" charset="0"/>
              </a:rPr>
              <a:t>Gebruiker gecentreerde migratie</a:t>
            </a:r>
          </a:p>
          <a:p>
            <a:pPr marL="1447775" lvl="1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Ander platform = nieuwe functionaliteiten </a:t>
            </a:r>
          </a:p>
          <a:p>
            <a:pPr marL="1447775" lvl="1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Migratie in twee stappen: </a:t>
            </a:r>
          </a:p>
          <a:p>
            <a:pPr marL="1981162" lvl="2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Lesgever kan kiezen wat overgezet wordt naar het nieuwe platform</a:t>
            </a:r>
          </a:p>
          <a:p>
            <a:pPr marL="1981162" lvl="2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Chamilo-inhoud gebruiken om cursus opnieuw op te bouwen </a:t>
            </a:r>
          </a:p>
          <a:p>
            <a:pPr marL="1447775" lvl="1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Stimuleert herwerken van leermateriaal</a:t>
            </a:r>
          </a:p>
          <a:p>
            <a:pPr marL="1447775" lvl="1" indent="-457200">
              <a:buFontTx/>
              <a:buChar char="-"/>
            </a:pPr>
            <a:r>
              <a:rPr lang="nl-BE" sz="1800">
                <a:latin typeface="Aptos" panose="020B0004020202020204" pitchFamily="34" charset="0"/>
              </a:rPr>
              <a:t>Tool beschikbaar gedurende volledige transitieperiode</a:t>
            </a:r>
          </a:p>
          <a:p>
            <a:pPr marL="1447775" lvl="1" indent="-457200">
              <a:buFontTx/>
              <a:buChar char="-"/>
            </a:pPr>
            <a:endParaRPr lang="nl-BE" sz="1800">
              <a:latin typeface="Aptos" panose="020B0004020202020204" pitchFamily="34" charset="0"/>
            </a:endParaRPr>
          </a:p>
          <a:p>
            <a:pPr marL="1447775" lvl="1" indent="-457200">
              <a:buFontTx/>
              <a:buChar char="-"/>
            </a:pPr>
            <a:endParaRPr lang="nl-BE" sz="1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7EC744-424C-90E8-5AA5-191C6A90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102" y="4484532"/>
            <a:ext cx="4324699" cy="20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0DC8-5B9E-5077-F11E-9AFBCDBA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436563"/>
            <a:ext cx="10714030" cy="1550988"/>
          </a:xfrm>
        </p:spPr>
        <p:txBody>
          <a:bodyPr/>
          <a:lstStyle/>
          <a:p>
            <a:r>
              <a:rPr lang="nl-BE" sz="3600" dirty="0"/>
              <a:t>Transitieplan – ondersteuning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1E51A1-7DFD-7739-2474-324486C5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501" y="1193049"/>
            <a:ext cx="6090835" cy="54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0DC8-5B9E-5077-F11E-9AFBCDBA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436563"/>
            <a:ext cx="11069666" cy="1550988"/>
          </a:xfrm>
        </p:spPr>
        <p:txBody>
          <a:bodyPr/>
          <a:lstStyle/>
          <a:p>
            <a:r>
              <a:rPr lang="nl-BE" sz="2800"/>
              <a:t>Transitieplan – Gebruik Chamilo SCH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2319AE-A0F4-1D61-474A-6392261F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0" y="1187450"/>
            <a:ext cx="9447530" cy="25664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9600">
              <a:latin typeface="Aptos" panose="020B0004020202020204" pitchFamily="34" charset="0"/>
            </a:endParaRPr>
          </a:p>
          <a:p>
            <a:endParaRPr lang="nl-BE" sz="8000" b="0">
              <a:latin typeface="Aptos" panose="020B0004020202020204" pitchFamily="34" charset="0"/>
            </a:endParaRPr>
          </a:p>
          <a:p>
            <a:endParaRPr lang="nl-BE" sz="7200">
              <a:latin typeface="Montserrat SemiBold"/>
            </a:endParaRPr>
          </a:p>
          <a:p>
            <a:pPr marL="989965" lvl="1" indent="0">
              <a:buNone/>
            </a:pPr>
            <a:endParaRPr lang="nl-BE" sz="7200">
              <a:latin typeface="Montserrat SemiBold"/>
            </a:endParaRPr>
          </a:p>
          <a:p>
            <a:endParaRPr lang="nl-BE" sz="1400"/>
          </a:p>
          <a:p>
            <a:pPr marL="457200" indent="-457200">
              <a:buFontTx/>
              <a:buChar char="-"/>
            </a:pPr>
            <a:endParaRPr lang="nl-BE" sz="1400"/>
          </a:p>
        </p:txBody>
      </p:sp>
      <p:pic>
        <p:nvPicPr>
          <p:cNvPr id="5" name="Afbeelding 4" descr="Afbeelding met schermopname, Perceel, lijn, diagram&#10;&#10;Automatisch gegenereerde beschrijving">
            <a:extLst>
              <a:ext uri="{FF2B5EF4-FFF2-40B4-BE49-F238E27FC236}">
                <a16:creationId xmlns:a16="http://schemas.microsoft.com/office/drawing/2014/main" id="{A4B1A08F-677A-93CF-7CA3-9955A3E8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7" y="1187447"/>
            <a:ext cx="9483993" cy="48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4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0DC8-5B9E-5077-F11E-9AFBCDBA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436563"/>
            <a:ext cx="11069666" cy="1550988"/>
          </a:xfrm>
        </p:spPr>
        <p:txBody>
          <a:bodyPr/>
          <a:lstStyle/>
          <a:p>
            <a:r>
              <a:rPr lang="nl-BE" sz="3600" dirty="0"/>
              <a:t>Transitieplan - Ondersteuning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2319AE-A0F4-1D61-474A-6392261F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0" y="1187450"/>
            <a:ext cx="9447530" cy="25664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9600">
              <a:latin typeface="Aptos" panose="020B0004020202020204" pitchFamily="34" charset="0"/>
            </a:endParaRPr>
          </a:p>
          <a:p>
            <a:endParaRPr lang="nl-BE" sz="8000" b="0">
              <a:latin typeface="Aptos" panose="020B0004020202020204" pitchFamily="34" charset="0"/>
            </a:endParaRPr>
          </a:p>
          <a:p>
            <a:endParaRPr lang="nl-BE" sz="7200">
              <a:latin typeface="Montserrat SemiBold"/>
            </a:endParaRPr>
          </a:p>
          <a:p>
            <a:pPr marL="989965" lvl="1" indent="0">
              <a:buNone/>
            </a:pPr>
            <a:endParaRPr lang="nl-BE" sz="7200">
              <a:latin typeface="Montserrat SemiBold"/>
            </a:endParaRPr>
          </a:p>
          <a:p>
            <a:endParaRPr lang="nl-BE" sz="1400"/>
          </a:p>
          <a:p>
            <a:pPr marL="457200" indent="-457200">
              <a:buFontTx/>
              <a:buChar char="-"/>
            </a:pPr>
            <a:endParaRPr lang="nl-BE" sz="140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E4D81841-DE8A-6641-775C-3B3A0B5F7C33}"/>
              </a:ext>
            </a:extLst>
          </p:cNvPr>
          <p:cNvSpPr txBox="1">
            <a:spLocks/>
          </p:cNvSpPr>
          <p:nvPr/>
        </p:nvSpPr>
        <p:spPr>
          <a:xfrm>
            <a:off x="928369" y="4037635"/>
            <a:ext cx="10584076" cy="1879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lang="nl-BE" sz="3067" b="1" i="0" kern="1200" smtClean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Timing: mei 2025 – feb 2029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6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Extra middelen: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BE" sz="16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 FTE extra aanvullend aan het huidig team onderwijstechnologie (3,5 FTE)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BE" sz="16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Geen versnipperde functies (minimaal volumes 50%)</a:t>
            </a:r>
          </a:p>
          <a:p>
            <a:pPr marL="1866862" lvl="2" indent="-342900">
              <a:buFont typeface="Arial" panose="020B0604020202020204" pitchFamily="34" charset="0"/>
              <a:buChar char="•"/>
            </a:pPr>
            <a:endParaRPr lang="nl-NL" sz="1933" b="0" kern="100" dirty="0">
              <a:latin typeface="Aptos" panose="020B0004020202020204" pitchFamily="34" charset="0"/>
            </a:endParaRPr>
          </a:p>
          <a:p>
            <a:pPr marL="1333475" lvl="1" indent="-342900">
              <a:buFont typeface="Arial" panose="020B0604020202020204" pitchFamily="34" charset="0"/>
              <a:buChar char="•"/>
            </a:pPr>
            <a:endParaRPr lang="nl-NL" sz="2666" b="0" kern="100" dirty="0">
              <a:latin typeface="Aptos" panose="020B0004020202020204" pitchFamily="34" charset="0"/>
            </a:endParaRPr>
          </a:p>
          <a:p>
            <a:pPr marL="1333475" lvl="1" indent="-342900">
              <a:buFont typeface="Arial" panose="020B0604020202020204" pitchFamily="34" charset="0"/>
              <a:buChar char="•"/>
            </a:pPr>
            <a:endParaRPr lang="nl-NL" sz="2666" b="0" kern="1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1434" kern="100" dirty="0">
              <a:latin typeface="Aptos" panose="020B00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630B7DB-CB97-73FC-C8A3-B179CE544297}"/>
              </a:ext>
            </a:extLst>
          </p:cNvPr>
          <p:cNvGraphicFramePr>
            <a:graphicFrameLocks noGrp="1"/>
          </p:cNvGraphicFramePr>
          <p:nvPr/>
        </p:nvGraphicFramePr>
        <p:xfrm>
          <a:off x="928369" y="1235911"/>
          <a:ext cx="944752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7529">
                  <a:extLst>
                    <a:ext uri="{9D8B030D-6E8A-4147-A177-3AD203B41FA5}">
                      <a16:colId xmlns:a16="http://schemas.microsoft.com/office/drawing/2014/main" val="104180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800">
                          <a:latin typeface="Aptos" panose="020B0004020202020204" pitchFamily="34" charset="0"/>
                        </a:rPr>
                        <a:t>Voorbereidingstrajecten ondersteunen/ organiseren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2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Ondersteuningsmateriaal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3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Training (12-weken programma)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7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Individuele ondersteuning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Communicatie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6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Jobstudenten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2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Opvolgingsteams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78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0DC8-5B9E-5077-F11E-9AFBCDBA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436563"/>
            <a:ext cx="11069666" cy="1550988"/>
          </a:xfrm>
        </p:spPr>
        <p:txBody>
          <a:bodyPr/>
          <a:lstStyle/>
          <a:p>
            <a:r>
              <a:rPr lang="nl-BE" sz="3600" dirty="0"/>
              <a:t>Transitieplan - Ondersteuning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2319AE-A0F4-1D61-474A-6392261F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0" y="1187450"/>
            <a:ext cx="9447530" cy="25664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9600">
              <a:latin typeface="Aptos" panose="020B0004020202020204" pitchFamily="34" charset="0"/>
            </a:endParaRPr>
          </a:p>
          <a:p>
            <a:endParaRPr lang="nl-BE" sz="8000" b="0">
              <a:latin typeface="Aptos" panose="020B0004020202020204" pitchFamily="34" charset="0"/>
            </a:endParaRPr>
          </a:p>
          <a:p>
            <a:endParaRPr lang="nl-BE" sz="7200">
              <a:latin typeface="Montserrat SemiBold"/>
            </a:endParaRPr>
          </a:p>
          <a:p>
            <a:pPr marL="989965" lvl="1" indent="0">
              <a:buNone/>
            </a:pPr>
            <a:endParaRPr lang="nl-BE" sz="7200">
              <a:latin typeface="Montserrat SemiBold"/>
            </a:endParaRPr>
          </a:p>
          <a:p>
            <a:endParaRPr lang="nl-BE" sz="1400"/>
          </a:p>
          <a:p>
            <a:pPr marL="457200" indent="-457200">
              <a:buFontTx/>
              <a:buChar char="-"/>
            </a:pPr>
            <a:endParaRPr lang="nl-BE" sz="140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E4D81841-DE8A-6641-775C-3B3A0B5F7C33}"/>
              </a:ext>
            </a:extLst>
          </p:cNvPr>
          <p:cNvSpPr txBox="1">
            <a:spLocks/>
          </p:cNvSpPr>
          <p:nvPr/>
        </p:nvSpPr>
        <p:spPr>
          <a:xfrm>
            <a:off x="928370" y="3429000"/>
            <a:ext cx="10584076" cy="2857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lang="nl-BE" sz="3067" b="1" i="0" kern="1200" smtClean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100" b="0" kern="100" dirty="0">
                <a:latin typeface="Aptos" panose="020B0004020202020204" pitchFamily="34" charset="0"/>
              </a:rPr>
              <a:t>Timing: 1 jaar gedurende de transitie van de opleiding</a:t>
            </a:r>
          </a:p>
          <a:p>
            <a:r>
              <a:rPr lang="nl-NL" sz="2100" b="0" kern="100" dirty="0">
                <a:latin typeface="Aptos" panose="020B0004020202020204" pitchFamily="34" charset="0"/>
              </a:rPr>
              <a:t>Opdrachtpercentage: Gemiddeld 8% per semester per 50 lesgevers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Profiel: Pedagogisch profiel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Grote affiniteit met onderwijstechnologie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Sterk conceptueel en analytisch denkvermogen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Oplossingsgericht, hands-on, proactief, servicegericht</a:t>
            </a:r>
          </a:p>
          <a:p>
            <a:pPr marL="34290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Vlotte, heldere en genuanceerde communicatie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Talent om mensen te verbinden en te enthousiasmeren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Goede kennis van de opleiding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nl-BE" sz="2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Ambassadeur binnen de opleiding</a:t>
            </a:r>
            <a:endParaRPr lang="nl-NL" sz="2100" b="0" kern="100" dirty="0">
              <a:latin typeface="Aptos" panose="020B0004020202020204" pitchFamily="34" charset="0"/>
            </a:endParaRPr>
          </a:p>
          <a:p>
            <a:pPr marL="1333475" lvl="1" indent="-342900">
              <a:buFont typeface="Arial" panose="020B0604020202020204" pitchFamily="34" charset="0"/>
              <a:buChar char="•"/>
            </a:pPr>
            <a:endParaRPr lang="nl-NL" sz="2666" b="0" kern="100" dirty="0">
              <a:latin typeface="Aptos" panose="020B0004020202020204" pitchFamily="34" charset="0"/>
            </a:endParaRPr>
          </a:p>
          <a:p>
            <a:pPr marL="1333475" lvl="1" indent="-342900">
              <a:buFont typeface="Arial" panose="020B0604020202020204" pitchFamily="34" charset="0"/>
              <a:buChar char="•"/>
            </a:pPr>
            <a:endParaRPr lang="nl-NL" sz="2666" b="0" kern="1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1434" kern="100" dirty="0">
              <a:latin typeface="Aptos" panose="020B0004020202020204" pitchFamily="34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32727BF-0CFC-B263-640E-F5B1AF2838B8}"/>
              </a:ext>
            </a:extLst>
          </p:cNvPr>
          <p:cNvGraphicFramePr>
            <a:graphicFrameLocks noGrp="1"/>
          </p:cNvGraphicFramePr>
          <p:nvPr/>
        </p:nvGraphicFramePr>
        <p:xfrm>
          <a:off x="928370" y="1103116"/>
          <a:ext cx="1077400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4423">
                  <a:extLst>
                    <a:ext uri="{9D8B030D-6E8A-4147-A177-3AD203B41FA5}">
                      <a16:colId xmlns:a16="http://schemas.microsoft.com/office/drawing/2014/main" val="1041806922"/>
                    </a:ext>
                  </a:extLst>
                </a:gridCol>
                <a:gridCol w="3229582">
                  <a:extLst>
                    <a:ext uri="{9D8B030D-6E8A-4147-A177-3AD203B41FA5}">
                      <a16:colId xmlns:a16="http://schemas.microsoft.com/office/drawing/2014/main" val="2007073373"/>
                    </a:ext>
                  </a:extLst>
                </a:gridCol>
              </a:tblGrid>
              <a:tr h="343628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12 weken programma: Aanwezig bij start en slotmoment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6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22214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nl-BE" sz="1800">
                          <a:latin typeface="Aptos" panose="020B0004020202020204" pitchFamily="34" charset="0"/>
                        </a:rPr>
                        <a:t>12 weken programma: aanwezig bij werksessies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3u (1sessie) per 80lesgevers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36298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Eerstelijns ondersteuning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60min / lesgever/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72909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Opvolgingsteam/communicatie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latin typeface="Aptos" panose="020B0004020202020204" pitchFamily="34" charset="0"/>
                        </a:rPr>
                        <a:t>10u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0961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Ondersteuningsmateriaal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>
                          <a:latin typeface="Aptos" panose="020B0004020202020204" pitchFamily="34" charset="0"/>
                        </a:rPr>
                        <a:t>10u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66326"/>
                  </a:ext>
                </a:extLst>
              </a:tr>
              <a:tr h="343628">
                <a:tc>
                  <a:txBody>
                    <a:bodyPr/>
                    <a:lstStyle/>
                    <a:p>
                      <a:r>
                        <a:rPr lang="nl-BE" sz="1800">
                          <a:latin typeface="Aptos" panose="020B0004020202020204" pitchFamily="34" charset="0"/>
                        </a:rPr>
                        <a:t>Samenwerking/intervisie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ptos" panose="020B0004020202020204" pitchFamily="34" charset="0"/>
                        </a:rPr>
                        <a:t>10u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2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2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0DC8-5B9E-5077-F11E-9AFBCDBA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70" y="436563"/>
            <a:ext cx="10714030" cy="1550988"/>
          </a:xfrm>
        </p:spPr>
        <p:txBody>
          <a:bodyPr/>
          <a:lstStyle/>
          <a:p>
            <a:r>
              <a:rPr lang="nl-BE" sz="3600" dirty="0"/>
              <a:t>Transitieplan – opvolgingsteams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92319AE-A0F4-1D61-474A-6392261F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0" y="1374650"/>
            <a:ext cx="9447530" cy="449393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nl-BE" sz="7200" dirty="0">
                <a:latin typeface="Aptos" panose="020B0004020202020204" pitchFamily="34" charset="0"/>
              </a:rPr>
              <a:t>Wie: </a:t>
            </a:r>
            <a:endParaRPr lang="nl-BE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nl-BE" sz="7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pleSystemUIFont"/>
              </a:rPr>
              <a:t>Coördinator (vb. opleidingshoofd, teamcoördinator of…)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nl-BE" sz="7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pleSystemUIFont"/>
              </a:rPr>
              <a:t>Eventueel Onderwijsondersteuner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nl-BE" sz="7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pleSystemUIFont"/>
              </a:rPr>
              <a:t>Lid van de klankbordgroep (voornamelijk bij de opstart)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nl-BE" sz="7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pleSystemUIFont"/>
              </a:rPr>
              <a:t>DLO-transitie ondersteuner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nl-BE" sz="7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pleSystemUIFont"/>
              </a:rPr>
              <a:t>kernteam Digitale Leeromgeving </a:t>
            </a:r>
          </a:p>
          <a:p>
            <a:endParaRPr lang="nl-BE" sz="7200" dirty="0">
              <a:latin typeface="Aptos" panose="020B0004020202020204" pitchFamily="34" charset="0"/>
            </a:endParaRPr>
          </a:p>
          <a:p>
            <a:r>
              <a:rPr lang="nl-BE" sz="7200" dirty="0">
                <a:latin typeface="Aptos" panose="020B0004020202020204" pitchFamily="34" charset="0"/>
              </a:rPr>
              <a:t>Doel: </a:t>
            </a:r>
          </a:p>
          <a:p>
            <a:pPr marL="285140" indent="-285750">
              <a:buFont typeface="Arial" panose="020B0604020202020204" pitchFamily="34" charset="0"/>
              <a:buChar char="•"/>
            </a:pPr>
            <a:r>
              <a:rPr lang="nl-BE" sz="7200" b="0" dirty="0">
                <a:latin typeface="Aptos" panose="020B0004020202020204" pitchFamily="34" charset="0"/>
                <a:cs typeface="Calibri" panose="020F0502020204030204" pitchFamily="34" charset="0"/>
              </a:rPr>
              <a:t>Nu: beslissen over departementaal-transitie ondersteuner + transitieperiode voorkeur</a:t>
            </a:r>
          </a:p>
          <a:p>
            <a:pPr marL="285140" indent="-285750">
              <a:buFont typeface="Arial" panose="020B0604020202020204" pitchFamily="34" charset="0"/>
              <a:buChar char="•"/>
            </a:pPr>
            <a:r>
              <a:rPr lang="nl-BE" sz="7200" b="0" dirty="0">
                <a:latin typeface="Aptos" panose="020B0004020202020204" pitchFamily="34" charset="0"/>
                <a:cs typeface="Calibri" panose="020F0502020204030204" pitchFamily="34" charset="0"/>
              </a:rPr>
              <a:t>Tijdens transitiejaar: </a:t>
            </a:r>
          </a:p>
          <a:p>
            <a:pPr marL="1275715" lvl="1" indent="-285750">
              <a:buFont typeface="Arial" panose="020B0604020202020204" pitchFamily="34" charset="0"/>
              <a:buChar char="•"/>
            </a:pPr>
            <a:r>
              <a:rPr lang="nl-BE" sz="7200" dirty="0">
                <a:latin typeface="Aptos" panose="020B0004020202020204" pitchFamily="34" charset="0"/>
                <a:cs typeface="Calibri" panose="020F0502020204030204" pitchFamily="34" charset="0"/>
              </a:rPr>
              <a:t>Regelmatige samenkomst (5): voortgang bespreken, uitdagingen aanpakken</a:t>
            </a:r>
          </a:p>
          <a:p>
            <a:pPr marL="1275715" lvl="1" indent="-285750">
              <a:buFont typeface="Arial" panose="020B0604020202020204" pitchFamily="34" charset="0"/>
              <a:buChar char="•"/>
            </a:pPr>
            <a:r>
              <a:rPr lang="nl-BE" sz="7200" b="0" dirty="0">
                <a:latin typeface="Aptos" panose="020B0004020202020204" pitchFamily="34" charset="0"/>
                <a:cs typeface="Calibri" panose="020F0502020204030204" pitchFamily="34" charset="0"/>
              </a:rPr>
              <a:t>Feedback van lesgevers bundelen</a:t>
            </a:r>
          </a:p>
          <a:p>
            <a:pPr marL="1275715" lvl="1" indent="-285750">
              <a:buFont typeface="Arial" panose="020B0604020202020204" pitchFamily="34" charset="0"/>
              <a:buChar char="•"/>
            </a:pPr>
            <a:r>
              <a:rPr lang="nl-BE" sz="7200" dirty="0">
                <a:latin typeface="Aptos" panose="020B0004020202020204" pitchFamily="34" charset="0"/>
                <a:cs typeface="Calibri" panose="020F0502020204030204" pitchFamily="34" charset="0"/>
              </a:rPr>
              <a:t>ADKAR-monitoring bespreken</a:t>
            </a:r>
          </a:p>
          <a:p>
            <a:pPr marL="1275715" lvl="1" indent="-285750">
              <a:buFont typeface="Arial" panose="020B0604020202020204" pitchFamily="34" charset="0"/>
              <a:buChar char="•"/>
            </a:pPr>
            <a:r>
              <a:rPr lang="nl-BE" sz="7200" b="0" dirty="0">
                <a:latin typeface="Aptos" panose="020B0004020202020204" pitchFamily="34" charset="0"/>
                <a:cs typeface="Calibri" panose="020F0502020204030204" pitchFamily="34" charset="0"/>
              </a:rPr>
              <a:t>Evt. acties ondernemen </a:t>
            </a:r>
            <a:endParaRPr lang="nl-BE" sz="72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989965" lvl="1" indent="0">
              <a:buNone/>
            </a:pPr>
            <a:endParaRPr lang="nl-BE" sz="7200" dirty="0">
              <a:latin typeface="Montserrat SemiBold"/>
            </a:endParaRPr>
          </a:p>
          <a:p>
            <a:endParaRPr lang="nl-BE" sz="1400" dirty="0"/>
          </a:p>
          <a:p>
            <a:pPr marL="457200" indent="-457200">
              <a:buFontTx/>
              <a:buChar char="-"/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4810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82F9-D6DB-6627-1FB3-60E614A41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447592"/>
            <a:ext cx="10764623" cy="1550988"/>
          </a:xfrm>
        </p:spPr>
        <p:txBody>
          <a:bodyPr/>
          <a:lstStyle/>
          <a:p>
            <a:r>
              <a:rPr lang="nl-BE" dirty="0"/>
              <a:t>Financiële implicaties</a:t>
            </a:r>
            <a:r>
              <a:rPr lang="nl-BE" sz="4400" b="0" i="0" dirty="0">
                <a:solidFill>
                  <a:srgbClr val="0F4761"/>
                </a:solidFill>
                <a:effectLst/>
                <a:latin typeface="Aptos Display" panose="020B0004020202020204" pitchFamily="34" charset="0"/>
              </a:rPr>
              <a:t>: 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05259D-1A21-BA18-5A29-90D6E315D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371" y="1768642"/>
            <a:ext cx="9671450" cy="3636479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nl-BE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Eenmalig implementatiekost: inschatting 90 000 € (excl. BTW) (In begroting 2025) </a:t>
            </a:r>
            <a:endParaRPr lang="nl-BE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Licentiekost pilootjaar: inschatting 30 000 € (excl. BTW) (academiejaar 25-26) </a:t>
            </a:r>
            <a:endParaRPr lang="nl-BE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Jaarlijkse licentiekost: inschatting 276 000 € (excl. BTW) (academiejaren sept 26 tot sept 31) </a:t>
            </a:r>
            <a:endParaRPr lang="nl-BE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Totale prijs (licentiekost + implementatiekost) : 1 500 000 € voor zes jaar (excl. BTW) </a:t>
            </a:r>
            <a:endParaRPr lang="nl-BE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l-BE" dirty="0"/>
          </a:p>
          <a:p>
            <a:r>
              <a:rPr lang="nl-BE" dirty="0"/>
              <a:t>Bovengrens: 15€/student/jaar (excl. BTW)</a:t>
            </a:r>
          </a:p>
        </p:txBody>
      </p:sp>
    </p:spTree>
    <p:extLst>
      <p:ext uri="{BB962C8B-B14F-4D97-AF65-F5344CB8AC3E}">
        <p14:creationId xmlns:p14="http://schemas.microsoft.com/office/powerpoint/2010/main" val="246038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Toekomst_digitaal_leren">
            <a:hlinkClick r:id="" action="ppaction://media"/>
            <a:extLst>
              <a:ext uri="{FF2B5EF4-FFF2-40B4-BE49-F238E27FC236}">
                <a16:creationId xmlns:a16="http://schemas.microsoft.com/office/drawing/2014/main" id="{74F3426F-8A5E-7EA1-A69D-7EFC12F0D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5B2D-4EEF-F7BC-212C-57ECC463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287748"/>
            <a:ext cx="10521949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600"/>
              <a:t>Realisaties (</a:t>
            </a:r>
            <a:r>
              <a:rPr lang="nl-NL" sz="3600" err="1"/>
              <a:t>ism</a:t>
            </a:r>
            <a:r>
              <a:rPr lang="nl-NL" sz="3600"/>
              <a:t> klankbordgroep, studenten en stakeholders)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699F9D-0DA0-8A6F-11D4-B2407171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347800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Projectplan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Conceptnota en Groeimodel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2 analyses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Planning + Adviezen voor lesgevers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Filmpje + Website: </a:t>
            </a:r>
            <a:r>
              <a:rPr lang="nl-NL" sz="1800" dirty="0">
                <a:hlinkClick r:id="rId3"/>
              </a:rPr>
              <a:t>Toekomstdlo.hogent.be</a:t>
            </a:r>
            <a:endParaRPr lang="nl-NL" sz="1800" dirty="0"/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nl-NL" sz="1800" dirty="0"/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nl-NL" sz="1800" dirty="0"/>
          </a:p>
          <a:p>
            <a:pPr>
              <a:lnSpc>
                <a:spcPct val="90000"/>
              </a:lnSpc>
            </a:pPr>
            <a:r>
              <a:rPr lang="nl-NL" sz="1800" dirty="0" err="1"/>
              <a:t>Work</a:t>
            </a:r>
            <a:r>
              <a:rPr lang="nl-NL" sz="1800" dirty="0"/>
              <a:t> in </a:t>
            </a:r>
            <a:r>
              <a:rPr lang="nl-NL" sz="1800" dirty="0" err="1"/>
              <a:t>progress</a:t>
            </a:r>
            <a:r>
              <a:rPr lang="nl-NL" sz="1800" dirty="0"/>
              <a:t> (deadline eind oktober):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Transitieplan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nl-NL" sz="1800" dirty="0"/>
              <a:t> Overheidsopdracht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nl-NL" sz="1800" dirty="0"/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7787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D0BDF-018F-A4F7-7DA6-E0ADDEE81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Transitieplan</a:t>
            </a:r>
          </a:p>
        </p:txBody>
      </p:sp>
    </p:spTree>
    <p:extLst>
      <p:ext uri="{BB962C8B-B14F-4D97-AF65-F5344CB8AC3E}">
        <p14:creationId xmlns:p14="http://schemas.microsoft.com/office/powerpoint/2010/main" val="214921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met tekst, schermopname, diagram, plein&#10;&#10;Automatisch gegenereerde beschrijving">
            <a:extLst>
              <a:ext uri="{FF2B5EF4-FFF2-40B4-BE49-F238E27FC236}">
                <a16:creationId xmlns:a16="http://schemas.microsoft.com/office/drawing/2014/main" id="{DC2361F2-189B-1FB5-3C4D-225FEE05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4" y="1503126"/>
            <a:ext cx="8341006" cy="51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DAD8145-A549-574E-7F4D-6EDF1FB81DF5}"/>
              </a:ext>
            </a:extLst>
          </p:cNvPr>
          <p:cNvSpPr txBox="1"/>
          <p:nvPr/>
        </p:nvSpPr>
        <p:spPr>
          <a:xfrm>
            <a:off x="1403677" y="580156"/>
            <a:ext cx="1171082" cy="461665"/>
          </a:xfrm>
          <a:prstGeom prst="rect">
            <a:avLst/>
          </a:prstGeom>
          <a:solidFill>
            <a:schemeClr val="bg2"/>
          </a:solidFill>
          <a:ln>
            <a:solidFill>
              <a:srgbClr val="1AC1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>
                <a:latin typeface="Aptos" panose="020B0004020202020204" pitchFamily="34" charset="0"/>
              </a:rPr>
              <a:t>Conceptnota </a:t>
            </a:r>
          </a:p>
          <a:p>
            <a:r>
              <a:rPr lang="nl-BE" sz="1200">
                <a:latin typeface="Aptos" panose="020B0004020202020204" pitchFamily="34" charset="0"/>
              </a:rPr>
              <a:t>en groeimodel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73F342-E440-238A-D266-4F0467AF092F}"/>
              </a:ext>
            </a:extLst>
          </p:cNvPr>
          <p:cNvSpPr txBox="1"/>
          <p:nvPr/>
        </p:nvSpPr>
        <p:spPr>
          <a:xfrm>
            <a:off x="2727151" y="580156"/>
            <a:ext cx="1852872" cy="276999"/>
          </a:xfrm>
          <a:prstGeom prst="rect">
            <a:avLst/>
          </a:prstGeom>
          <a:solidFill>
            <a:schemeClr val="bg2"/>
          </a:solidFill>
          <a:ln>
            <a:solidFill>
              <a:srgbClr val="1AC1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>
                <a:latin typeface="Aptos" panose="020B0004020202020204" pitchFamily="34" charset="0"/>
              </a:rPr>
              <a:t>toekomstdlo.hogent.be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A770BF-289A-8201-3518-3C0B0086D02E}"/>
              </a:ext>
            </a:extLst>
          </p:cNvPr>
          <p:cNvSpPr txBox="1"/>
          <p:nvPr/>
        </p:nvSpPr>
        <p:spPr>
          <a:xfrm>
            <a:off x="6665485" y="580156"/>
            <a:ext cx="1171081" cy="276999"/>
          </a:xfrm>
          <a:prstGeom prst="rect">
            <a:avLst/>
          </a:prstGeom>
          <a:solidFill>
            <a:schemeClr val="bg2"/>
          </a:solidFill>
          <a:ln>
            <a:solidFill>
              <a:srgbClr val="1AC1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>
                <a:latin typeface="Aptos" panose="020B0004020202020204" pitchFamily="34" charset="0"/>
              </a:rPr>
              <a:t>HELA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6A9B5A-8CA6-A79B-FB46-E9467B668F53}"/>
              </a:ext>
            </a:extLst>
          </p:cNvPr>
          <p:cNvSpPr txBox="1"/>
          <p:nvPr/>
        </p:nvSpPr>
        <p:spPr>
          <a:xfrm>
            <a:off x="4082721" y="1179960"/>
            <a:ext cx="2430374" cy="276999"/>
          </a:xfrm>
          <a:prstGeom prst="rect">
            <a:avLst/>
          </a:prstGeom>
          <a:solidFill>
            <a:srgbClr val="1AC190"/>
          </a:solidFill>
          <a:ln>
            <a:solidFill>
              <a:srgbClr val="1AC1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>
                <a:latin typeface="Aptos" panose="020B0004020202020204" pitchFamily="34" charset="0"/>
              </a:rPr>
              <a:t>Transitieplan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4048CF6-D999-7E6E-8CAD-554EBF8B26E9}"/>
              </a:ext>
            </a:extLst>
          </p:cNvPr>
          <p:cNvCxnSpPr>
            <a:cxnSpLocks/>
          </p:cNvCxnSpPr>
          <p:nvPr/>
        </p:nvCxnSpPr>
        <p:spPr>
          <a:xfrm>
            <a:off x="2406316" y="1041821"/>
            <a:ext cx="0" cy="503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628ED441-AE74-409B-D175-B2CFB2DE58FA}"/>
              </a:ext>
            </a:extLst>
          </p:cNvPr>
          <p:cNvSpPr/>
          <p:nvPr/>
        </p:nvSpPr>
        <p:spPr>
          <a:xfrm>
            <a:off x="1235242" y="3855801"/>
            <a:ext cx="8429236" cy="1620253"/>
          </a:xfrm>
          <a:prstGeom prst="rect">
            <a:avLst/>
          </a:prstGeom>
          <a:noFill/>
          <a:ln w="28575">
            <a:solidFill>
              <a:srgbClr val="1AC1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AA1710C-0242-D892-47B6-208A9C90B85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53587" y="857155"/>
            <a:ext cx="0" cy="69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24E4A76-05F3-0C61-1A5C-46B9048E7D5A}"/>
              </a:ext>
            </a:extLst>
          </p:cNvPr>
          <p:cNvCxnSpPr>
            <a:cxnSpLocks/>
          </p:cNvCxnSpPr>
          <p:nvPr/>
        </p:nvCxnSpPr>
        <p:spPr>
          <a:xfrm>
            <a:off x="7535776" y="857155"/>
            <a:ext cx="0" cy="69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7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2CDFC5E4-E2EF-6A2F-2171-22B8C7C14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64" y="446916"/>
            <a:ext cx="9253280" cy="389545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820DF3-408D-EE2D-A270-0745B9DBE698}"/>
              </a:ext>
            </a:extLst>
          </p:cNvPr>
          <p:cNvSpPr txBox="1"/>
          <p:nvPr/>
        </p:nvSpPr>
        <p:spPr>
          <a:xfrm>
            <a:off x="4894521" y="4657060"/>
            <a:ext cx="240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rgbClr val="24223A"/>
                </a:solidFill>
              </a:rPr>
              <a:t>Opvolging</a:t>
            </a:r>
            <a:endParaRPr lang="nl-BE" b="1">
              <a:solidFill>
                <a:srgbClr val="24223A"/>
              </a:solidFill>
            </a:endParaRPr>
          </a:p>
        </p:txBody>
      </p:sp>
      <p:sp>
        <p:nvSpPr>
          <p:cNvPr id="6" name="Vierkante haak rechts 5">
            <a:extLst>
              <a:ext uri="{FF2B5EF4-FFF2-40B4-BE49-F238E27FC236}">
                <a16:creationId xmlns:a16="http://schemas.microsoft.com/office/drawing/2014/main" id="{A79FA17E-7C82-8E19-807F-685B34282619}"/>
              </a:ext>
            </a:extLst>
          </p:cNvPr>
          <p:cNvSpPr/>
          <p:nvPr/>
        </p:nvSpPr>
        <p:spPr>
          <a:xfrm rot="5400000">
            <a:off x="5752365" y="-74019"/>
            <a:ext cx="208878" cy="9253281"/>
          </a:xfrm>
          <a:prstGeom prst="rightBracket">
            <a:avLst/>
          </a:prstGeom>
          <a:ln>
            <a:solidFill>
              <a:srgbClr val="2422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49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0CA1E-91D5-7FC7-07B0-FCA1E93FB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163" y="753577"/>
            <a:ext cx="8774795" cy="721375"/>
          </a:xfrm>
        </p:spPr>
        <p:txBody>
          <a:bodyPr/>
          <a:lstStyle/>
          <a:p>
            <a:r>
              <a:rPr lang="nl-BE" dirty="0"/>
              <a:t>Knowledge &amp; </a:t>
            </a:r>
            <a:r>
              <a:rPr lang="nl-BE" dirty="0" err="1"/>
              <a:t>Ability</a:t>
            </a:r>
            <a:endParaRPr lang="nl-BE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C3BB42A1-A5B8-D9C0-02FA-40F154FE9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682" y="1578420"/>
            <a:ext cx="10988326" cy="3403055"/>
          </a:xfrm>
        </p:spPr>
        <p:txBody>
          <a:bodyPr>
            <a:normAutofit/>
          </a:bodyPr>
          <a:lstStyle/>
          <a:p>
            <a:r>
              <a:rPr lang="nl-BE" sz="1800" b="0" i="1" dirty="0">
                <a:latin typeface="Atpos"/>
              </a:rPr>
              <a:t>Hoe realiseren we de transitie? </a:t>
            </a:r>
          </a:p>
          <a:p>
            <a:endParaRPr lang="nl-BE" sz="1800" dirty="0">
              <a:latin typeface="Atpos"/>
            </a:endParaRPr>
          </a:p>
          <a:p>
            <a:pPr marL="342900" indent="-342900">
              <a:buAutoNum type="arabicPeriod"/>
            </a:pPr>
            <a:r>
              <a:rPr lang="nl-BE" sz="1800" b="0" dirty="0">
                <a:latin typeface="Atpos"/>
              </a:rPr>
              <a:t>Planning </a:t>
            </a:r>
          </a:p>
          <a:p>
            <a:pPr marL="342900" indent="-342900">
              <a:buAutoNum type="arabicPeriod"/>
            </a:pPr>
            <a:r>
              <a:rPr lang="nl-BE" sz="1800" b="0" dirty="0">
                <a:latin typeface="Atpos"/>
              </a:rPr>
              <a:t>Migratie </a:t>
            </a:r>
          </a:p>
          <a:p>
            <a:pPr marL="342900" indent="-342900">
              <a:buAutoNum type="arabicPeriod"/>
            </a:pPr>
            <a:r>
              <a:rPr lang="nl-BE" sz="1800" b="0" dirty="0">
                <a:latin typeface="Atpos"/>
              </a:rPr>
              <a:t>Ondersteuning </a:t>
            </a:r>
          </a:p>
          <a:p>
            <a:pPr marL="342900" indent="-342900">
              <a:buAutoNum type="arabicPeriod"/>
            </a:pPr>
            <a:r>
              <a:rPr lang="nl-BE" sz="1800" b="0" dirty="0">
                <a:latin typeface="Atpos"/>
              </a:rPr>
              <a:t>Opvolging</a:t>
            </a:r>
          </a:p>
          <a:p>
            <a:pPr marL="171450" indent="-171450">
              <a:buFontTx/>
              <a:buChar char="-"/>
            </a:pPr>
            <a:endParaRPr lang="nl-BE" sz="1800" dirty="0">
              <a:latin typeface="Atpos"/>
            </a:endParaRPr>
          </a:p>
          <a:p>
            <a:r>
              <a:rPr lang="nl-BE" sz="1800" dirty="0" err="1">
                <a:latin typeface="Atpos"/>
              </a:rPr>
              <a:t>Cocreatie</a:t>
            </a:r>
            <a:r>
              <a:rPr lang="nl-BE" sz="1800" dirty="0">
                <a:latin typeface="Atpos"/>
              </a:rPr>
              <a:t> kernteam, klankbordgroep, opleidingen en departementen</a:t>
            </a:r>
          </a:p>
          <a:p>
            <a:pPr marL="457200" indent="-457200">
              <a:buFontTx/>
              <a:buChar char="-"/>
            </a:pP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02141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93EE9-FE9F-011F-D058-E0961CC9D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106" y="629013"/>
            <a:ext cx="9538591" cy="675327"/>
          </a:xfrm>
        </p:spPr>
        <p:txBody>
          <a:bodyPr/>
          <a:lstStyle/>
          <a:p>
            <a:r>
              <a:rPr lang="nl-BE"/>
              <a:t>Knowledge &amp; </a:t>
            </a:r>
            <a:r>
              <a:rPr lang="nl-BE" err="1"/>
              <a:t>Ability</a:t>
            </a:r>
            <a:r>
              <a:rPr lang="nl-BE"/>
              <a:t>: Planning</a:t>
            </a:r>
          </a:p>
        </p:txBody>
      </p:sp>
      <p:pic>
        <p:nvPicPr>
          <p:cNvPr id="4" name="Afbeelding 3" descr="Afbeelding met tekst, diagram, schermopname, Lettertype&#10;&#10;Automatisch gegenereerde beschrijving">
            <a:extLst>
              <a:ext uri="{FF2B5EF4-FFF2-40B4-BE49-F238E27FC236}">
                <a16:creationId xmlns:a16="http://schemas.microsoft.com/office/drawing/2014/main" id="{02242F0B-73BD-9F68-3F1D-F619BCCD9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006"/>
            <a:ext cx="12125228" cy="21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5BE090C-6614-9AB6-9AA2-139A8F9F0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59539"/>
              </p:ext>
            </p:extLst>
          </p:nvPr>
        </p:nvGraphicFramePr>
        <p:xfrm>
          <a:off x="1780674" y="382497"/>
          <a:ext cx="7724273" cy="6093005"/>
        </p:xfrm>
        <a:graphic>
          <a:graphicData uri="http://schemas.openxmlformats.org/drawingml/2006/table">
            <a:tbl>
              <a:tblPr/>
              <a:tblGrid>
                <a:gridCol w="1391897">
                  <a:extLst>
                    <a:ext uri="{9D8B030D-6E8A-4147-A177-3AD203B41FA5}">
                      <a16:colId xmlns:a16="http://schemas.microsoft.com/office/drawing/2014/main" val="2933301836"/>
                    </a:ext>
                  </a:extLst>
                </a:gridCol>
                <a:gridCol w="1284831">
                  <a:extLst>
                    <a:ext uri="{9D8B030D-6E8A-4147-A177-3AD203B41FA5}">
                      <a16:colId xmlns:a16="http://schemas.microsoft.com/office/drawing/2014/main" val="592471182"/>
                    </a:ext>
                  </a:extLst>
                </a:gridCol>
                <a:gridCol w="1682515">
                  <a:extLst>
                    <a:ext uri="{9D8B030D-6E8A-4147-A177-3AD203B41FA5}">
                      <a16:colId xmlns:a16="http://schemas.microsoft.com/office/drawing/2014/main" val="4177709595"/>
                    </a:ext>
                  </a:extLst>
                </a:gridCol>
                <a:gridCol w="1682515">
                  <a:extLst>
                    <a:ext uri="{9D8B030D-6E8A-4147-A177-3AD203B41FA5}">
                      <a16:colId xmlns:a16="http://schemas.microsoft.com/office/drawing/2014/main" val="2531933796"/>
                    </a:ext>
                  </a:extLst>
                </a:gridCol>
                <a:gridCol w="1682515">
                  <a:extLst>
                    <a:ext uri="{9D8B030D-6E8A-4147-A177-3AD203B41FA5}">
                      <a16:colId xmlns:a16="http://schemas.microsoft.com/office/drawing/2014/main" val="1932174523"/>
                    </a:ext>
                  </a:extLst>
                </a:gridCol>
              </a:tblGrid>
              <a:tr h="58954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600" b="0" i="0" dirty="0">
                          <a:effectLst/>
                          <a:latin typeface="Arial" panose="020B0604020202020204" pitchFamily="34" charset="0"/>
                        </a:rPr>
                        <a:t>Departement </a:t>
                      </a:r>
                      <a:endParaRPr lang="nl-NL" sz="1600" b="0" i="0" dirty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600" b="0" i="0">
                          <a:effectLst/>
                          <a:latin typeface="Arial" panose="020B0604020202020204" pitchFamily="34" charset="0"/>
                        </a:rPr>
                        <a:t>Opleiding </a:t>
                      </a:r>
                      <a:endParaRPr lang="nl-NL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600" b="0" i="0" dirty="0">
                          <a:effectLst/>
                          <a:latin typeface="Arial" panose="020B0604020202020204" pitchFamily="34" charset="0"/>
                        </a:rPr>
                        <a:t>Transitie 1 </a:t>
                      </a:r>
                      <a:endParaRPr lang="nl-NL" sz="16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nl-NL" sz="1600" b="0" i="0" dirty="0">
                          <a:effectLst/>
                          <a:latin typeface="Arial" panose="020B0604020202020204" pitchFamily="34" charset="0"/>
                        </a:rPr>
                        <a:t>(25% lesgevers) </a:t>
                      </a:r>
                      <a:endParaRPr lang="nl-NL" sz="1600" b="0" i="0" dirty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600" b="0" i="0">
                          <a:effectLst/>
                          <a:latin typeface="Arial" panose="020B0604020202020204" pitchFamily="34" charset="0"/>
                        </a:rPr>
                        <a:t>Transitie 2 </a:t>
                      </a:r>
                      <a:endParaRPr lang="nl-NL" sz="1600" b="0" i="0">
                        <a:effectLst/>
                      </a:endParaRPr>
                    </a:p>
                    <a:p>
                      <a:pPr algn="ctr" rtl="0" fontAlgn="base"/>
                      <a:r>
                        <a:rPr lang="nl-NL" sz="1600" b="0" i="0">
                          <a:effectLst/>
                          <a:latin typeface="Arial" panose="020B0604020202020204" pitchFamily="34" charset="0"/>
                        </a:rPr>
                        <a:t>(40% lesgevers) </a:t>
                      </a:r>
                      <a:endParaRPr lang="nl-NL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NL" sz="1600" b="0" i="0">
                          <a:effectLst/>
                          <a:latin typeface="Arial" panose="020B0604020202020204" pitchFamily="34" charset="0"/>
                        </a:rPr>
                        <a:t>Transitie 3 </a:t>
                      </a:r>
                      <a:endParaRPr lang="nl-NL" sz="1600" b="0" i="0">
                        <a:effectLst/>
                      </a:endParaRPr>
                    </a:p>
                    <a:p>
                      <a:pPr algn="ctr" rtl="0" fontAlgn="base"/>
                      <a:r>
                        <a:rPr lang="nl-NL" sz="1600" b="0" i="0">
                          <a:effectLst/>
                          <a:latin typeface="Arial" panose="020B0604020202020204" pitchFamily="34" charset="0"/>
                        </a:rPr>
                        <a:t>(35% lesgevers) </a:t>
                      </a:r>
                      <a:endParaRPr lang="nl-NL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86535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DBO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9324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DBT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917267"/>
                  </a:ext>
                </a:extLst>
              </a:tr>
              <a:tr h="4993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DGZ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PBA-BMLT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812148"/>
                  </a:ext>
                </a:extLst>
              </a:tr>
              <a:tr h="499369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PBA-ERGO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085232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PBA-LA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739280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PBA-MET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288254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PBA-VDK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989569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PBA-VPK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83004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DIT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187427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DLO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77013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DOG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17173"/>
                  </a:ext>
                </a:extLst>
              </a:tr>
              <a:tr h="221941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DSA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380112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GO5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GRAB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886341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GRAT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961005"/>
                  </a:ext>
                </a:extLst>
              </a:tr>
              <a:tr h="221941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GRIT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18225"/>
                  </a:ext>
                </a:extLst>
              </a:tr>
              <a:tr h="224193"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SCH </a:t>
                      </a:r>
                      <a:endParaRPr lang="nl-BE" sz="1600" b="0" i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l-BE" sz="1600" b="0" i="0" dirty="0">
                          <a:effectLst/>
                          <a:latin typeface="Arial" panose="020B0604020202020204" pitchFamily="34" charset="0"/>
                        </a:rPr>
                        <a:t>x </a:t>
                      </a:r>
                      <a:endParaRPr lang="nl-BE" sz="1600" b="0" i="0" dirty="0">
                        <a:effectLst/>
                      </a:endParaRPr>
                    </a:p>
                  </a:txBody>
                  <a:tcPr marL="48758" marR="48758" marT="24379" marB="2437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71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243910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angepast 3">
      <a:dk1>
        <a:srgbClr val="000000"/>
      </a:dk1>
      <a:lt1>
        <a:srgbClr val="FABC32"/>
      </a:lt1>
      <a:dk2>
        <a:srgbClr val="000000"/>
      </a:dk2>
      <a:lt2>
        <a:srgbClr val="FFFFFF"/>
      </a:lt2>
      <a:accent1>
        <a:srgbClr val="16B0A5"/>
      </a:accent1>
      <a:accent2>
        <a:srgbClr val="F19DA0"/>
      </a:accent2>
      <a:accent3>
        <a:srgbClr val="BB90BD"/>
      </a:accent3>
      <a:accent4>
        <a:srgbClr val="FFC000"/>
      </a:accent4>
      <a:accent5>
        <a:srgbClr val="A5CA72"/>
      </a:accent5>
      <a:accent6>
        <a:srgbClr val="4CA2D5"/>
      </a:accent6>
      <a:hlink>
        <a:srgbClr val="4CA2D5"/>
      </a:hlink>
      <a:folHlink>
        <a:srgbClr val="4CA2D5"/>
      </a:folHlink>
    </a:clrScheme>
    <a:fontScheme name="Montserra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GENT_Montserrat.potx" id="{4EFE7658-E21B-46B3-BC33-C16D61495342}" vid="{C09DCD35-2EFA-4A25-B94B-1DC1CB78BF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7A77743-EA18-4CD4-A3B8-9076FF54C834}">
  <we:reference id="wa200005566" version="3.0.0.2" store="en-US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51F3968CF714DA1C33955E43AD09A" ma:contentTypeVersion="12" ma:contentTypeDescription="Een nieuw document maken." ma:contentTypeScope="" ma:versionID="4629dff1d0bfb89cc9700363a4e669a6">
  <xsd:schema xmlns:xsd="http://www.w3.org/2001/XMLSchema" xmlns:xs="http://www.w3.org/2001/XMLSchema" xmlns:p="http://schemas.microsoft.com/office/2006/metadata/properties" xmlns:ns2="795ef366-3020-469c-a55d-10161fbd255e" xmlns:ns3="3207282a-6e3e-4c91-96e1-1b2798ea710d" targetNamespace="http://schemas.microsoft.com/office/2006/metadata/properties" ma:root="true" ma:fieldsID="6cd6063cce635265f6c8658ee86b9424" ns2:_="" ns3:_="">
    <xsd:import namespace="795ef366-3020-469c-a55d-10161fbd255e"/>
    <xsd:import namespace="3207282a-6e3e-4c91-96e1-1b2798ea7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ef366-3020-469c-a55d-10161fbd25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04d6853f-ba83-42af-bfed-9e600a62a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7282a-6e3e-4c91-96e1-1b2798ea7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07282a-6e3e-4c91-96e1-1b2798ea710d">
      <UserInfo>
        <DisplayName>SharingLinks.ccc91b26-5b40-4c3b-8a2d-0f25dcc345c4.Flexible.3d59fafb-0cfb-451c-957a-714b35b04421</DisplayName>
        <AccountId>18</AccountId>
        <AccountType/>
      </UserInfo>
      <UserInfo>
        <DisplayName>Bruno Bevernaegie</DisplayName>
        <AccountId>14</AccountId>
        <AccountType/>
      </UserInfo>
      <UserInfo>
        <DisplayName>SharingLinks.63123050-5800-42ae-bdd7-1c9a40204bf2.Flexible.d5ab979b-ac18-4c84-b557-d23a7e6008ae</DisplayName>
        <AccountId>43</AccountId>
        <AccountType/>
      </UserInfo>
      <UserInfo>
        <DisplayName>SharingLinks.4928db72-47fe-4d5f-a5de-05460a1ced35.Flexible.5d168a15-43dd-4d2f-ab6c-de27f792734a</DisplayName>
        <AccountId>44</AccountId>
        <AccountType/>
      </UserInfo>
      <UserInfo>
        <DisplayName>Barbara Mestdagh</DisplayName>
        <AccountId>51</AccountId>
        <AccountType/>
      </UserInfo>
      <UserInfo>
        <DisplayName>Robin Stevens</DisplayName>
        <AccountId>17</AccountId>
        <AccountType/>
      </UserInfo>
    </SharedWithUsers>
    <lcf76f155ced4ddcb4097134ff3c332f xmlns="795ef366-3020-469c-a55d-10161fbd255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52F17A-FDAE-40E7-BB2A-0A12CB89C6D7}">
  <ds:schemaRefs>
    <ds:schemaRef ds:uri="3207282a-6e3e-4c91-96e1-1b2798ea710d"/>
    <ds:schemaRef ds:uri="795ef366-3020-469c-a55d-10161fbd25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3C4DD0-595E-40DC-B3EC-6A68C578D422}">
  <ds:schemaRefs>
    <ds:schemaRef ds:uri="3207282a-6e3e-4c91-96e1-1b2798ea710d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95ef366-3020-469c-a55d-10161fbd25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1EC754-BEFD-47CC-8964-88A75D322A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Breedbeeld</PresentationFormat>
  <Paragraphs>210</Paragraphs>
  <Slides>16</Slides>
  <Notes>12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Atpos</vt:lpstr>
      <vt:lpstr>Calibri</vt:lpstr>
      <vt:lpstr>Montserrat ExtraBold</vt:lpstr>
      <vt:lpstr>Montserrat SemiBold</vt:lpstr>
      <vt:lpstr>Segoe UI</vt:lpstr>
      <vt:lpstr>1_Kantoorthema</vt:lpstr>
      <vt:lpstr>Toekomst Digitale leeromgeving HOGENT </vt:lpstr>
      <vt:lpstr>PowerPoint-presentatie</vt:lpstr>
      <vt:lpstr>Realisaties (ism klankbordgroep, studenten en stakeholders)</vt:lpstr>
      <vt:lpstr>Transitieplan</vt:lpstr>
      <vt:lpstr>PowerPoint-presentatie</vt:lpstr>
      <vt:lpstr>PowerPoint-presentatie</vt:lpstr>
      <vt:lpstr>Knowledge &amp; Ability</vt:lpstr>
      <vt:lpstr>Knowledge &amp; Ability: Planning</vt:lpstr>
      <vt:lpstr>PowerPoint-presentatie</vt:lpstr>
      <vt:lpstr>Knowledge &amp; Ability: Migratie</vt:lpstr>
      <vt:lpstr>Transitieplan – ondersteuning</vt:lpstr>
      <vt:lpstr>Transitieplan – Gebruik Chamilo SCH</vt:lpstr>
      <vt:lpstr>Transitieplan - Ondersteuning</vt:lpstr>
      <vt:lpstr>Transitieplan - Ondersteuning</vt:lpstr>
      <vt:lpstr>Transitieplan – opvolgingsteams</vt:lpstr>
      <vt:lpstr>Financiële implicaties: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 Roose</dc:creator>
  <cp:lastModifiedBy>Karen Van Petegem</cp:lastModifiedBy>
  <cp:revision>4</cp:revision>
  <dcterms:created xsi:type="dcterms:W3CDTF">2023-08-16T08:31:00Z</dcterms:created>
  <dcterms:modified xsi:type="dcterms:W3CDTF">2024-10-11T07:12:48Z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0x0101009EF51F3968CF714DA1C33955E43AD09A</vt:lpwstr>
  </property>
  <property fmtid="{D5CDD505-2E9C-101B-9397-08002B2CF9AE}" pid="3" name="MediaServiceImageTags">
    <vt:lpwstr/>
  </property>
</Properties>
</file>