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8" r:id="rId5"/>
    <p:sldId id="376" r:id="rId6"/>
    <p:sldId id="396" r:id="rId7"/>
    <p:sldId id="397" r:id="rId8"/>
    <p:sldId id="377" r:id="rId9"/>
    <p:sldId id="378" r:id="rId10"/>
    <p:sldId id="398" r:id="rId11"/>
    <p:sldId id="399" r:id="rId12"/>
    <p:sldId id="401" r:id="rId13"/>
    <p:sldId id="400" r:id="rId14"/>
    <p:sldId id="402" r:id="rId15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45CB53B-B959-6D21-F193-DF973AFA9B53}" name="Sylvie Van Damme" initials="SD" userId="S::sylvie.vandamme@hogent.be::d32e7878-e3c4-43f5-b1f0-98845aa38c5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ylvie Van Damme" initials="SD" lastIdx="2" clrIdx="0">
    <p:extLst>
      <p:ext uri="{19B8F6BF-5375-455C-9EA6-DF929625EA0E}">
        <p15:presenceInfo xmlns:p15="http://schemas.microsoft.com/office/powerpoint/2012/main" userId="S::sylvie.vandamme@hogent.be::d32e7878-e3c4-43f5-b1f0-98845aa38c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8" autoAdjust="0"/>
    <p:restoredTop sz="94660"/>
  </p:normalViewPr>
  <p:slideViewPr>
    <p:cSldViewPr snapToGrid="0">
      <p:cViewPr varScale="1">
        <p:scale>
          <a:sx n="60" d="100"/>
          <a:sy n="60" d="100"/>
        </p:scale>
        <p:origin x="137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/>
          <p:cNvSpPr txBox="1"/>
          <p:nvPr/>
        </p:nvSpPr>
        <p:spPr>
          <a:xfrm>
            <a:off x="620688" y="8843525"/>
            <a:ext cx="144016" cy="1404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83000"/>
              </a:lnSpc>
            </a:pPr>
            <a:r>
              <a:rPr lang="nl-BE" sz="1100"/>
              <a:t>•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0" y="8843946"/>
            <a:ext cx="692696" cy="298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200"/>
            </a:lvl1pPr>
          </a:lstStyle>
          <a:p>
            <a:pPr algn="l">
              <a:lnSpc>
                <a:spcPct val="83000"/>
              </a:lnSpc>
            </a:pPr>
            <a:r>
              <a:rPr lang="nl-BE" sz="1100"/>
              <a:t>01.01.1901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769466" y="8842359"/>
            <a:ext cx="5611862" cy="298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/>
            </a:lvl1pPr>
          </a:lstStyle>
          <a:p>
            <a:pPr>
              <a:lnSpc>
                <a:spcPct val="83000"/>
              </a:lnSpc>
            </a:pPr>
            <a:endParaRPr lang="nl-BE" sz="110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6381327" y="8844740"/>
            <a:ext cx="475085" cy="298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200"/>
            </a:lvl1pPr>
          </a:lstStyle>
          <a:p>
            <a:pPr>
              <a:lnSpc>
                <a:spcPct val="83000"/>
              </a:lnSpc>
            </a:pPr>
            <a:fld id="{3D705CB3-8581-4C23-95D5-98EC97B2CB31}" type="slidenum">
              <a:rPr lang="nl-BE" sz="1100" smtClean="0"/>
              <a:pPr>
                <a:lnSpc>
                  <a:spcPct val="83000"/>
                </a:lnSpc>
              </a:pPr>
              <a:t>‹nr.›</a:t>
            </a:fld>
            <a:endParaRPr lang="nl-BE" sz="110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0" y="8777683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863657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8" name="Tekstvak 7"/>
          <p:cNvSpPr txBox="1"/>
          <p:nvPr/>
        </p:nvSpPr>
        <p:spPr>
          <a:xfrm>
            <a:off x="620688" y="8843525"/>
            <a:ext cx="144016" cy="1404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83000"/>
              </a:lnSpc>
            </a:pPr>
            <a:r>
              <a:rPr lang="nl-BE" sz="1100"/>
              <a:t>•</a:t>
            </a:r>
          </a:p>
        </p:txBody>
      </p:sp>
      <p:sp>
        <p:nvSpPr>
          <p:cNvPr id="9" name="Tijdelijke aanduiding voor datum 2"/>
          <p:cNvSpPr txBox="1">
            <a:spLocks/>
          </p:cNvSpPr>
          <p:nvPr/>
        </p:nvSpPr>
        <p:spPr>
          <a:xfrm>
            <a:off x="0" y="8843946"/>
            <a:ext cx="692696" cy="298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nl-BE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3000"/>
              </a:lnSpc>
            </a:pPr>
            <a:r>
              <a:rPr lang="nl-BE" sz="1100"/>
              <a:t>01.01.1901</a:t>
            </a:r>
          </a:p>
        </p:txBody>
      </p:sp>
      <p:sp>
        <p:nvSpPr>
          <p:cNvPr id="10" name="Tijdelijke aanduiding voor voettekst 3"/>
          <p:cNvSpPr txBox="1">
            <a:spLocks/>
          </p:cNvSpPr>
          <p:nvPr/>
        </p:nvSpPr>
        <p:spPr>
          <a:xfrm>
            <a:off x="769466" y="8842359"/>
            <a:ext cx="5611862" cy="298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nl-BE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3000"/>
              </a:lnSpc>
            </a:pPr>
            <a:r>
              <a:rPr lang="nl-BE" sz="1100"/>
              <a:t>Sexy qua lichaam doch bang voor het zwempak</a:t>
            </a:r>
          </a:p>
        </p:txBody>
      </p:sp>
      <p:sp>
        <p:nvSpPr>
          <p:cNvPr id="11" name="Tijdelijke aanduiding voor dianummer 4"/>
          <p:cNvSpPr txBox="1">
            <a:spLocks/>
          </p:cNvSpPr>
          <p:nvPr/>
        </p:nvSpPr>
        <p:spPr>
          <a:xfrm>
            <a:off x="6381327" y="8844740"/>
            <a:ext cx="475085" cy="298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nl-BE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3000"/>
              </a:lnSpc>
            </a:pPr>
            <a:fld id="{3D705CB3-8581-4C23-95D5-98EC97B2CB31}" type="slidenum">
              <a:rPr lang="nl-BE" sz="1100" smtClean="0"/>
              <a:pPr>
                <a:lnSpc>
                  <a:spcPct val="83000"/>
                </a:lnSpc>
              </a:pPr>
              <a:t>‹nr.›</a:t>
            </a:fld>
            <a:endParaRPr lang="nl-BE" sz="1100"/>
          </a:p>
        </p:txBody>
      </p:sp>
      <p:cxnSp>
        <p:nvCxnSpPr>
          <p:cNvPr id="12" name="Rechte verbindingslijn 11"/>
          <p:cNvCxnSpPr/>
          <p:nvPr/>
        </p:nvCxnSpPr>
        <p:spPr>
          <a:xfrm>
            <a:off x="0" y="8777683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049232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48334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B44475-18EC-19DC-9218-9E7811A128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8F028348-171A-9BF5-3D6F-371A3D807A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7EF886EA-7ED9-354D-B5BE-4420627442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04805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_inhoud_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5A3-8908-4752-A5EA-9F532FE337CE}" type="datetime1">
              <a:rPr lang="nl-BE" smtClean="0"/>
              <a:t>30/04/2025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D6A5-2032-4D62-B2BB-7C25B87AACF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83831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wachtsche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BE"/>
          </a:p>
        </p:txBody>
      </p:sp>
      <p:pic>
        <p:nvPicPr>
          <p:cNvPr id="2" name="Afbeelding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25" y="167293"/>
            <a:ext cx="8519177" cy="6480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293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slotsche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BE"/>
          </a:p>
        </p:txBody>
      </p:sp>
      <p:sp>
        <p:nvSpPr>
          <p:cNvPr id="7" name="Ondertitel 2"/>
          <p:cNvSpPr>
            <a:spLocks noGrp="1"/>
          </p:cNvSpPr>
          <p:nvPr>
            <p:ph type="subTitle" idx="1"/>
          </p:nvPr>
        </p:nvSpPr>
        <p:spPr>
          <a:xfrm>
            <a:off x="457200" y="4171751"/>
            <a:ext cx="8229600" cy="2141192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353" y="3212976"/>
            <a:ext cx="6431293" cy="338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458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_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5200" y="451696"/>
            <a:ext cx="8301600" cy="1071762"/>
          </a:xfrm>
        </p:spPr>
        <p:txBody>
          <a:bodyPr lIns="54000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5200" y="1620000"/>
            <a:ext cx="8301600" cy="4440245"/>
          </a:xfrm>
        </p:spPr>
        <p:txBody>
          <a:bodyPr/>
          <a:lstStyle>
            <a:lvl1pPr marL="72000" indent="-72000">
              <a:buClr>
                <a:schemeClr val="bg1"/>
              </a:buClr>
              <a:buSzPct val="25000"/>
              <a:buFont typeface="Arial" panose="020B0604020202020204" pitchFamily="34" charset="0"/>
              <a:buChar char="•"/>
              <a:defRPr/>
            </a:lvl1pPr>
            <a:lvl2pPr marL="612000">
              <a:defRPr/>
            </a:lvl2pPr>
            <a:lvl3pPr marL="1152000">
              <a:defRPr/>
            </a:lvl3pPr>
            <a:lvl4pPr marL="1692000">
              <a:defRPr/>
            </a:lvl4pPr>
            <a:lvl5pPr marL="2232000"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59F7-841D-4450-961D-74EC7B5B3349}" type="datetime1">
              <a:rPr lang="nl-BE" smtClean="0"/>
              <a:t>30/04/2025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D6A5-2032-4D62-B2BB-7C25B87AACF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96629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inhoud_2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85200" y="1643810"/>
            <a:ext cx="4111200" cy="4417200"/>
          </a:xfrm>
        </p:spPr>
        <p:txBody>
          <a:bodyPr/>
          <a:lstStyle>
            <a:lvl1pPr marL="72000">
              <a:defRPr sz="2800"/>
            </a:lvl1pPr>
            <a:lvl2pPr marL="540000" indent="-468000">
              <a:defRPr sz="2800"/>
            </a:lvl2pPr>
            <a:lvl3pPr marL="1008000" indent="-468000">
              <a:defRPr sz="2800"/>
            </a:lvl3pPr>
            <a:lvl4pPr marL="1476000" indent="-468000">
              <a:defRPr sz="2800"/>
            </a:lvl4pPr>
            <a:lvl5pPr marL="1944000" indent="-468000">
              <a:defRPr sz="2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5600" y="1645200"/>
            <a:ext cx="4111200" cy="4417200"/>
          </a:xfrm>
        </p:spPr>
        <p:txBody>
          <a:bodyPr>
            <a:normAutofit/>
          </a:bodyPr>
          <a:lstStyle>
            <a:lvl1pPr marL="72000">
              <a:defRPr sz="2800"/>
            </a:lvl1pPr>
            <a:lvl2pPr marL="540000" indent="-468000">
              <a:defRPr sz="2800"/>
            </a:lvl2pPr>
            <a:lvl3pPr marL="1008000" indent="-468000">
              <a:defRPr sz="2800"/>
            </a:lvl3pPr>
            <a:lvl4pPr marL="1476000" indent="-468000">
              <a:defRPr sz="2800"/>
            </a:lvl4pPr>
            <a:lvl5pPr marL="1944000" indent="-468000">
              <a:defRPr sz="2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4FFE-C382-46DF-9CF6-A1508C3DF693}" type="datetime1">
              <a:rPr lang="nl-BE" smtClean="0"/>
              <a:t>30/04/2025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D6A5-2032-4D62-B2BB-7C25B87AACF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04935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inhoud_2 kolom + 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85200" y="1696770"/>
            <a:ext cx="4111200" cy="728880"/>
          </a:xfrm>
        </p:spPr>
        <p:txBody>
          <a:bodyPr lIns="72000" anchor="t" anchorCtr="0">
            <a:noAutofit/>
          </a:bodyPr>
          <a:lstStyle>
            <a:lvl1pPr marL="0" indent="0">
              <a:lnSpc>
                <a:spcPct val="83000"/>
              </a:lnSpc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85200" y="2410931"/>
            <a:ext cx="4111200" cy="3650400"/>
          </a:xfrm>
        </p:spPr>
        <p:txBody>
          <a:bodyPr>
            <a:normAutofit/>
          </a:bodyPr>
          <a:lstStyle>
            <a:lvl1pPr marL="72000">
              <a:defRPr sz="2800"/>
            </a:lvl1pPr>
            <a:lvl2pPr marL="540000" indent="-468000">
              <a:defRPr sz="2800"/>
            </a:lvl2pPr>
            <a:lvl3pPr marL="1008000" indent="-468000">
              <a:defRPr sz="2800"/>
            </a:lvl3pPr>
            <a:lvl4pPr marL="1476000" indent="-468000">
              <a:defRPr sz="2800"/>
            </a:lvl4pPr>
            <a:lvl5pPr marL="1944000" indent="-468000">
              <a:defRPr sz="2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575600" y="1695600"/>
            <a:ext cx="4111200" cy="728880"/>
          </a:xfrm>
        </p:spPr>
        <p:txBody>
          <a:bodyPr lIns="72000" anchor="t" anchorCtr="0">
            <a:noAutofit/>
          </a:bodyPr>
          <a:lstStyle>
            <a:lvl1pPr marL="0" indent="0">
              <a:lnSpc>
                <a:spcPct val="83000"/>
              </a:lnSpc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575599" y="2410931"/>
            <a:ext cx="4111200" cy="3650400"/>
          </a:xfrm>
        </p:spPr>
        <p:txBody>
          <a:bodyPr>
            <a:normAutofit/>
          </a:bodyPr>
          <a:lstStyle>
            <a:lvl1pPr marL="72000">
              <a:defRPr sz="2800"/>
            </a:lvl1pPr>
            <a:lvl2pPr marL="540000" indent="-468000">
              <a:defRPr sz="2800"/>
            </a:lvl2pPr>
            <a:lvl3pPr marL="1008000" indent="-468000">
              <a:defRPr sz="2800"/>
            </a:lvl3pPr>
            <a:lvl4pPr marL="1476000" indent="-468000">
              <a:defRPr sz="2800"/>
            </a:lvl4pPr>
            <a:lvl5pPr marL="1944000" indent="-468000">
              <a:defRPr sz="2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C93DB-68D5-47B3-ADE2-FB063D1C4339}" type="datetime1">
              <a:rPr lang="nl-BE" smtClean="0"/>
              <a:t>30/04/2025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D6A5-2032-4D62-B2BB-7C25B87AACF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2247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_inhoud_enkel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2E445-AB5B-43D7-AD22-4ED383E45A81}" type="datetime1">
              <a:rPr lang="nl-BE" smtClean="0"/>
              <a:t>30/04/2025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D6A5-2032-4D62-B2BB-7C25B87AACF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07575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_inhoud_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39726"/>
          </a:xfrm>
        </p:spPr>
        <p:txBody>
          <a:bodyPr lIns="0"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>
            <a:normAutofit/>
          </a:bodyPr>
          <a:lstStyle>
            <a:lvl1pPr marL="72000">
              <a:defRPr sz="3000"/>
            </a:lvl1pPr>
            <a:lvl2pPr>
              <a:defRPr sz="3000"/>
            </a:lvl2pPr>
            <a:lvl3pPr>
              <a:defRPr sz="3000"/>
            </a:lvl3pPr>
            <a:lvl4pPr>
              <a:defRPr sz="3000"/>
            </a:lvl4pPr>
            <a:lvl5pPr>
              <a:defRPr sz="3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DE405-0ED2-4537-8C14-D6376473C00B}" type="datetime1">
              <a:rPr lang="nl-BE" smtClean="0"/>
              <a:t>30/04/2025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D6A5-2032-4D62-B2BB-7C25B87AACF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81238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_inhoud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770372"/>
            <a:ext cx="5486400" cy="566738"/>
          </a:xfrm>
        </p:spPr>
        <p:txBody>
          <a:bodyPr lIns="0"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C31C-3225-4996-819F-5E9EA3B0CE30}" type="datetime1">
              <a:rPr lang="nl-BE" smtClean="0"/>
              <a:t>30/04/2025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D6A5-2032-4D62-B2BB-7C25B87AACF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75674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_titel_present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B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57200" y="620688"/>
            <a:ext cx="8229600" cy="2331025"/>
          </a:xfr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57200" y="3088008"/>
            <a:ext cx="8229600" cy="21411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94" y="6208856"/>
            <a:ext cx="1383795" cy="51206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4621" y="6216547"/>
            <a:ext cx="537973" cy="54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081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titel_sec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19200"/>
            <a:ext cx="8229600" cy="2332800"/>
          </a:xfr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500" b="0" cap="none" baseline="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3088800"/>
            <a:ext cx="8229600" cy="2142000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3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6B42-DED6-433B-8314-5131E8660A50}" type="datetime1">
              <a:rPr lang="nl-BE" smtClean="0"/>
              <a:t>30/04/2025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D6A5-2032-4D62-B2BB-7C25B87AACF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6248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85200" y="451696"/>
            <a:ext cx="8301600" cy="1071762"/>
          </a:xfrm>
          <a:prstGeom prst="rect">
            <a:avLst/>
          </a:prstGeom>
        </p:spPr>
        <p:txBody>
          <a:bodyPr vert="horz" lIns="54000" tIns="0" rIns="0" bIns="0" rtlCol="0" anchor="t" anchorCtr="0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85200" y="1620000"/>
            <a:ext cx="8301600" cy="444024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162935" y="6363499"/>
            <a:ext cx="69460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lnSpc>
                <a:spcPts val="1200"/>
              </a:lnSpc>
              <a:defRPr sz="1000">
                <a:solidFill>
                  <a:schemeClr val="tx1"/>
                </a:solidFill>
              </a:defRPr>
            </a:lvl1pPr>
          </a:lstStyle>
          <a:p>
            <a:fld id="{0431F752-F261-450D-B533-EA30B1F93F02}" type="datetime1">
              <a:rPr lang="nl-BE" smtClean="0"/>
              <a:t>30/04/2025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073602" y="6363499"/>
            <a:ext cx="592831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tx1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426523" y="158913"/>
            <a:ext cx="536285" cy="1440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lnSpc>
                <a:spcPts val="1200"/>
              </a:lnSpc>
              <a:defRPr sz="1000">
                <a:solidFill>
                  <a:schemeClr val="tx1"/>
                </a:solidFill>
              </a:defRPr>
            </a:lvl1pPr>
          </a:lstStyle>
          <a:p>
            <a:fld id="{E0A7D6A5-2032-4D62-B2BB-7C25B87AACF2}" type="slidenum">
              <a:rPr lang="nl-BE" smtClean="0"/>
              <a:pPr/>
              <a:t>‹nr.›</a:t>
            </a:fld>
            <a:endParaRPr lang="nl-BE"/>
          </a:p>
        </p:txBody>
      </p:sp>
      <p:cxnSp>
        <p:nvCxnSpPr>
          <p:cNvPr id="10" name="Rechte verbindingslijn 9"/>
          <p:cNvCxnSpPr/>
          <p:nvPr userDrawn="1"/>
        </p:nvCxnSpPr>
        <p:spPr>
          <a:xfrm>
            <a:off x="234000" y="6282000"/>
            <a:ext cx="8730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627" y="6369429"/>
            <a:ext cx="931166" cy="348997"/>
          </a:xfrm>
          <a:prstGeom prst="rect">
            <a:avLst/>
          </a:prstGeom>
        </p:spPr>
      </p:pic>
      <p:cxnSp>
        <p:nvCxnSpPr>
          <p:cNvPr id="15" name="Rechte verbindingslijn 14"/>
          <p:cNvCxnSpPr/>
          <p:nvPr userDrawn="1"/>
        </p:nvCxnSpPr>
        <p:spPr>
          <a:xfrm flipV="1">
            <a:off x="1958400" y="6451200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3582" y="6365880"/>
            <a:ext cx="387097" cy="391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572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0" r:id="rId2"/>
    <p:sldLayoutId id="2147483652" r:id="rId3"/>
    <p:sldLayoutId id="2147483653" r:id="rId4"/>
    <p:sldLayoutId id="2147483654" r:id="rId5"/>
    <p:sldLayoutId id="2147483656" r:id="rId6"/>
    <p:sldLayoutId id="2147483657" r:id="rId7"/>
    <p:sldLayoutId id="2147483649" r:id="rId8"/>
    <p:sldLayoutId id="2147483651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-72000" algn="l" defTabSz="914400" rtl="0" eaLnBrk="1" latinLnBrk="0" hangingPunct="1">
        <a:lnSpc>
          <a:spcPct val="96000"/>
        </a:lnSpc>
        <a:spcBef>
          <a:spcPts val="0"/>
        </a:spcBef>
        <a:buClr>
          <a:schemeClr val="bg1"/>
        </a:buClr>
        <a:buSzPct val="25000"/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12000" indent="-540000" algn="l" defTabSz="914400" rtl="0" eaLnBrk="1" latinLnBrk="0" hangingPunct="1">
        <a:lnSpc>
          <a:spcPct val="96000"/>
        </a:lnSpc>
        <a:spcBef>
          <a:spcPts val="0"/>
        </a:spcBef>
        <a:buFont typeface="Times New Roman" panose="02020603050405020304" pitchFamily="18" charset="0"/>
        <a:buChar char="—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152000" indent="-540000" algn="l" defTabSz="914400" rtl="0" eaLnBrk="1" latinLnBrk="0" hangingPunct="1">
        <a:lnSpc>
          <a:spcPct val="96000"/>
        </a:lnSpc>
        <a:spcBef>
          <a:spcPts val="0"/>
        </a:spcBef>
        <a:buFont typeface="Times New Roman" panose="02020603050405020304" pitchFamily="18" charset="0"/>
        <a:buChar char="—"/>
        <a:defRPr sz="300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1692000" indent="-540000" algn="l" defTabSz="914400" rtl="0" eaLnBrk="1" latinLnBrk="0" hangingPunct="1">
        <a:lnSpc>
          <a:spcPct val="96000"/>
        </a:lnSpc>
        <a:spcBef>
          <a:spcPts val="0"/>
        </a:spcBef>
        <a:buFont typeface="Times New Roman" panose="02020603050405020304" pitchFamily="18" charset="0"/>
        <a:buChar char="—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2232000" indent="-540000" algn="l" defTabSz="914400" rtl="0" eaLnBrk="1" latinLnBrk="0" hangingPunct="1">
        <a:lnSpc>
          <a:spcPct val="96000"/>
        </a:lnSpc>
        <a:spcBef>
          <a:spcPts val="0"/>
        </a:spcBef>
        <a:buFont typeface="Times New Roman" panose="02020603050405020304" pitchFamily="18" charset="0"/>
        <a:buChar char="—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25289" y="2243481"/>
            <a:ext cx="8229600" cy="2743200"/>
          </a:xfrm>
        </p:spPr>
        <p:txBody>
          <a:bodyPr>
            <a:noAutofit/>
          </a:bodyPr>
          <a:lstStyle/>
          <a:p>
            <a:br>
              <a:rPr lang="nl-BE" sz="4400" dirty="0"/>
            </a:br>
            <a:r>
              <a:rPr lang="nl-BE" sz="4400" dirty="0"/>
              <a:t>KASK &amp; Conservatorium</a:t>
            </a:r>
            <a:br>
              <a:rPr lang="nl-BE" sz="4400" dirty="0"/>
            </a:br>
            <a:br>
              <a:rPr lang="nl-BE" sz="4400" dirty="0"/>
            </a:br>
            <a:r>
              <a:rPr lang="nl-BE" sz="4400" dirty="0"/>
              <a:t>Evaluatie onderwijsinnovatie-projecten</a:t>
            </a:r>
            <a:br>
              <a:rPr lang="nl-BE" sz="3200" u="sng" cap="all" dirty="0">
                <a:ea typeface="+mj-lt"/>
                <a:cs typeface="+mj-lt"/>
              </a:rPr>
            </a:br>
            <a:br>
              <a:rPr lang="nl-BE" sz="3200" u="sng" cap="all" dirty="0">
                <a:ea typeface="+mj-lt"/>
                <a:cs typeface="+mj-lt"/>
              </a:rPr>
            </a:br>
            <a:br>
              <a:rPr lang="nl-BE" sz="3200" u="sng" cap="all" dirty="0">
                <a:ea typeface="+mj-lt"/>
                <a:cs typeface="+mj-lt"/>
              </a:rPr>
            </a:br>
            <a:endParaRPr lang="nl-NL" sz="3200" dirty="0">
              <a:latin typeface="Amasis MT Pro Black" panose="020B0604020202020204" pitchFamily="18" charset="0"/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63302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326189-531E-1B73-940C-1E5AA78D5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5590D33-D6E9-83B5-872D-AE8784954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59F7-841D-4450-961D-74EC7B5B3349}" type="datetime1">
              <a:rPr lang="nl-BE" smtClean="0"/>
              <a:t>30/04/2025</a:t>
            </a:fld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A8D4FD0-5FBF-323D-8DEC-3B15102E2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D6A5-2032-4D62-B2BB-7C25B87AACF2}" type="slidenum">
              <a:rPr lang="nl-BE" smtClean="0"/>
              <a:t>10</a:t>
            </a:fld>
            <a:endParaRPr lang="nl-BE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E4527BFC-4D53-96D3-DEE8-CF1D31DE6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8342"/>
            <a:ext cx="9144000" cy="5101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878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58491B-D2DD-418D-530D-4DB0F575F5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EE2B09-35E6-C2FC-9C16-8C44562B0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589" y="124237"/>
            <a:ext cx="8301600" cy="1071762"/>
          </a:xfrm>
        </p:spPr>
        <p:txBody>
          <a:bodyPr/>
          <a:lstStyle/>
          <a:p>
            <a:r>
              <a:rPr lang="nl-BE" dirty="0"/>
              <a:t>II. Synergie van creativiteit en AI in </a:t>
            </a:r>
            <a:r>
              <a:rPr lang="nl-BE" dirty="0" err="1"/>
              <a:t>ontwerp-processen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DC6D8C-09A1-324F-B61F-313648228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589" y="1765190"/>
            <a:ext cx="8301600" cy="3883932"/>
          </a:xfrm>
        </p:spPr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6AB9806-6C7E-800C-BA2D-18E00D9A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59F7-841D-4450-961D-74EC7B5B3349}" type="datetime1">
              <a:rPr lang="nl-BE" smtClean="0"/>
              <a:t>30/04/2025</a:t>
            </a:fld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DC934E4-401C-53AF-79C7-C8174E8D7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D6A5-2032-4D62-B2BB-7C25B87AACF2}" type="slidenum">
              <a:rPr lang="nl-BE" smtClean="0"/>
              <a:t>11</a:t>
            </a:fld>
            <a:endParaRPr lang="nl-BE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C76FBE0D-513B-5C21-3EB2-C703083775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14" y="1097280"/>
            <a:ext cx="9001485" cy="505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540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2BF0FA-C5C9-845D-C685-1533DDEA5E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BEE0A2-FD97-3CF8-5F99-07286FF62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I. Optimalisatie van educatieve masteropleidingen in de kunsten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77483D-042C-9EAA-FF92-A67F3AAF0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614" y="1672225"/>
            <a:ext cx="8301600" cy="4293020"/>
          </a:xfrm>
        </p:spPr>
        <p:txBody>
          <a:bodyPr vert="horz" lIns="0" tIns="0" rIns="0" bIns="0" rtlCol="0" anchor="t">
            <a:normAutofit/>
          </a:bodyPr>
          <a:lstStyle/>
          <a:p>
            <a:pPr marL="71755" indent="-71755">
              <a:buClr>
                <a:srgbClr val="FFFFFF"/>
              </a:buClr>
            </a:pPr>
            <a:r>
              <a:rPr lang="nl-BE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Geïntegreerde visie op kunsteducatie en competentieontwikkeling </a:t>
            </a:r>
            <a:r>
              <a:rPr lang="nl-BE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nl-BE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leerinhoudelijke optimalisaties</a:t>
            </a:r>
          </a:p>
          <a:p>
            <a:pPr marL="71755" indent="-71755">
              <a:buClr>
                <a:srgbClr val="FFFFFF"/>
              </a:buClr>
            </a:pPr>
            <a:endParaRPr lang="nl-NL" sz="2400" dirty="0">
              <a:cs typeface="Times New Roman"/>
            </a:endParaRPr>
          </a:p>
          <a:p>
            <a:pPr marL="71755" indent="-71755">
              <a:buClr>
                <a:srgbClr val="FFFFFF"/>
              </a:buClr>
            </a:pPr>
            <a:r>
              <a:rPr lang="nl-NL" sz="2400" dirty="0">
                <a:cs typeface="Times New Roman"/>
              </a:rPr>
              <a:t>2 paden:</a:t>
            </a:r>
          </a:p>
          <a:p>
            <a:pPr marL="71755" indent="-71755">
              <a:buClr>
                <a:srgbClr val="FFFFFF"/>
              </a:buClr>
            </a:pPr>
            <a:r>
              <a:rPr lang="nl-NL" sz="2400" dirty="0">
                <a:cs typeface="Times New Roman"/>
              </a:rPr>
              <a:t>- UGENT: afstemming</a:t>
            </a:r>
          </a:p>
          <a:p>
            <a:pPr marL="71755" indent="-71755">
              <a:buClr>
                <a:srgbClr val="FFFFFF"/>
              </a:buClr>
            </a:pPr>
            <a:r>
              <a:rPr lang="nl-NL" sz="2400" dirty="0">
                <a:cs typeface="Times New Roman"/>
              </a:rPr>
              <a:t>- Departement lerarenopleiding: samenwerking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92C89E-52D9-DD60-D452-86DABD61E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2FF3-5C0D-43D7-A157-DEA044921E4D}" type="datetime1">
              <a:rPr lang="nl-BE" smtClean="0"/>
              <a:t>30/04/2025</a:t>
            </a:fld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A85205-D7A4-525E-4BF5-9017B7F7D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D6A5-2032-4D62-B2BB-7C25B87AACF2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63990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5A9482-6512-FBB2-162D-CF60AC9D0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I. Optimalisatie van educatieve masteropleidingen in de kunsten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13D5D0-3F59-7653-C160-1F27668EF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  <a:p>
            <a:r>
              <a:rPr lang="nl-BE" dirty="0"/>
              <a:t>- Project staat achter</a:t>
            </a:r>
          </a:p>
          <a:p>
            <a:endParaRPr lang="nl-BE" dirty="0"/>
          </a:p>
          <a:p>
            <a:r>
              <a:rPr lang="nl-BE" dirty="0"/>
              <a:t>* focusgroepen studenten: niet</a:t>
            </a:r>
          </a:p>
          <a:p>
            <a:r>
              <a:rPr lang="nl-BE" dirty="0"/>
              <a:t>* literatuurstudie: oké</a:t>
            </a:r>
          </a:p>
          <a:p>
            <a:r>
              <a:rPr lang="nl-BE" dirty="0"/>
              <a:t>* vergelijking studiefiches en cursusmateriaal: oké</a:t>
            </a:r>
          </a:p>
          <a:p>
            <a:r>
              <a:rPr lang="nl-BE" dirty="0"/>
              <a:t>* analyse bekwaamheidsbewijzen: oké</a:t>
            </a:r>
          </a:p>
          <a:p>
            <a:endParaRPr lang="nl-BE" dirty="0"/>
          </a:p>
          <a:p>
            <a:r>
              <a:rPr lang="nl-BE" dirty="0">
                <a:sym typeface="Wingdings" panose="05000000000000000000" pitchFamily="2" charset="2"/>
              </a:rPr>
              <a:t> nieuwe afspraken en timing noodzakelijk</a:t>
            </a: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179848A-604A-B382-DC8D-92253F536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59F7-841D-4450-961D-74EC7B5B3349}" type="datetime1">
              <a:rPr lang="nl-BE" smtClean="0"/>
              <a:t>30/04/2025</a:t>
            </a:fld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07BDEB2-1BDC-AF4D-6E8A-E9B03A7FC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D6A5-2032-4D62-B2BB-7C25B87AACF2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3400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5C6808-7872-584D-F29B-872CB0DB5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I. Optimalisatie van educatieve masteropleidingen in de kunsten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EFD73D-7FA4-6C7E-1F1C-81A373A8D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200" y="1723356"/>
            <a:ext cx="8301600" cy="4440245"/>
          </a:xfrm>
        </p:spPr>
        <p:txBody>
          <a:bodyPr>
            <a:normAutofit fontScale="70000" lnSpcReduction="20000"/>
          </a:bodyPr>
          <a:lstStyle/>
          <a:p>
            <a:pPr marL="342900" lvl="0" indent="-342900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A. Er is een </a:t>
            </a:r>
            <a:r>
              <a:rPr lang="nl-BE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nieuwe timing </a:t>
            </a: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opgesteld waarmee alsnog de doelstellingen behaald kunnen worden. </a:t>
            </a:r>
          </a:p>
          <a:p>
            <a:pPr marL="342900" lvl="0" indent="-342900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nl-BE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B. </a:t>
            </a: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 wordt een inspanning gedaan om de </a:t>
            </a:r>
            <a:r>
              <a:rPr lang="nl-BE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focusgroep(en</a:t>
            </a: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alsnog voor het Paasreces te organiseren.  (er kan nagedacht worden over online-aanpak of werken met een stimulans voor studenten).</a:t>
            </a:r>
          </a:p>
          <a:p>
            <a:pPr marL="342900" lvl="0" indent="-342900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C. Fase 3, de uitwerking van de </a:t>
            </a:r>
            <a:r>
              <a:rPr lang="nl-BE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simulatie-oefeningen</a:t>
            </a: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wordt geschrapt omwille van minder relevantie.</a:t>
            </a:r>
          </a:p>
          <a:p>
            <a:pPr marL="342900" lvl="0" indent="-342900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D. Een interview met </a:t>
            </a:r>
            <a:r>
              <a:rPr lang="nl-BE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Bram De Wever (</a:t>
            </a:r>
            <a:r>
              <a:rPr lang="nl-BE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Ugent</a:t>
            </a: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wordt op korte termijn ingepland.</a:t>
            </a:r>
          </a:p>
          <a:p>
            <a:pPr marL="342900" lvl="0" indent="-342900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E. Het aanbevelingspakket </a:t>
            </a:r>
            <a:r>
              <a:rPr lang="nl-BE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tav</a:t>
            </a: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nl-BE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krachtige leeromgevingen </a:t>
            </a: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(1) wordt in april opgeleverd.</a:t>
            </a:r>
          </a:p>
          <a:p>
            <a:pPr marL="342900" lvl="0" indent="-342900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F. Het aanbevelingspakket </a:t>
            </a:r>
            <a:r>
              <a:rPr lang="nl-BE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tav</a:t>
            </a: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nl-BE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kunsteducatieve</a:t>
            </a:r>
            <a:r>
              <a:rPr lang="nl-BE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contexten </a:t>
            </a: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(2) wordt in mei/juni opgeleverd met aandacht voor het parallel lopende studiefiche-proces. </a:t>
            </a:r>
          </a:p>
          <a:p>
            <a:pPr marL="342900" lvl="0" indent="-342900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G. Het aanbevelingspakket </a:t>
            </a:r>
            <a:r>
              <a:rPr lang="nl-BE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DLO-KASK/CONS </a:t>
            </a: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(3) wordt in september/oktober opgeleverd.  Aandachtspunten hierbij kunnen zijn: eerder geen gemeenschappelijk </a:t>
            </a:r>
            <a:r>
              <a:rPr lang="nl-BE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olod</a:t>
            </a: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maar wel gemeenschappelijke onderwijsactiviteiten, gezamenlijke oefeningen, </a:t>
            </a:r>
            <a:r>
              <a:rPr lang="nl-BE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gezamelijke</a:t>
            </a: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projectweek, aspecten op vlak van structurele samenwerking DLO-EDU, aspecten rond professionalisering,…enz.</a:t>
            </a:r>
          </a:p>
          <a:p>
            <a:pPr marL="342900" lvl="0" indent="-342900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H. Bij de oplevering van de eerste 2 aanbevelingspakketten dient er aandacht te zijn voor relevantie </a:t>
            </a:r>
            <a:r>
              <a:rPr lang="nl-BE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tav</a:t>
            </a: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nl-BE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accreditatieproces</a:t>
            </a: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 Het 3</a:t>
            </a:r>
            <a:r>
              <a:rPr lang="nl-BE" sz="18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</a:t>
            </a: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aanbevelingspakket komt waarschijnlijk te laat maar aandacht of dit al dan niet een spoor kan hebben in het </a:t>
            </a:r>
            <a:r>
              <a:rPr lang="nl-BE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zefevaluatie</a:t>
            </a: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-rapport.</a:t>
            </a:r>
          </a:p>
          <a:p>
            <a:pPr marL="342900" lvl="0" indent="-342900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I. In november-december is er sterke aandacht voor een </a:t>
            </a:r>
            <a:r>
              <a:rPr lang="nl-BE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implementatie</a:t>
            </a: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vanuit aanbevelingspakket 2.  </a:t>
            </a:r>
            <a:r>
              <a:rPr lang="nl-BE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Kunsteducatieve</a:t>
            </a: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contexten start op in semester 2.  Een implementatie is een verder gedragen uitwerking vanuit het </a:t>
            </a:r>
            <a:r>
              <a:rPr lang="nl-BE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aanbevelinsgpakket</a:t>
            </a: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(bv. uitwerking onderwijs-en evaluatievormen, aanmaak leermaterialen, aanmaak oefeningen,…).  Ook aspecten op </a:t>
            </a:r>
            <a:r>
              <a:rPr lang="nl-BE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vlk</a:t>
            </a: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van aanbevelingspakket 3 (bv. projectweek) kunnen in november-december verder uitgewerkt worden.</a:t>
            </a:r>
          </a:p>
          <a:p>
            <a:pPr marL="342900" lvl="0" indent="-342900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J. De </a:t>
            </a:r>
            <a:r>
              <a:rPr lang="nl-BE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afronding</a:t>
            </a: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onderzoek behelst niet een afzonderlijk onderzoeksrapport.  Het aanleveren van de output (interviews en aanbevelingspakketten en verdere uitwerking) is in deze voldoende.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ptos" panose="020B0004020202020204" pitchFamily="34" charset="0"/>
              <a:buChar char="-"/>
            </a:pP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K. De </a:t>
            </a:r>
            <a:r>
              <a:rPr lang="nl-BE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werkingskosten</a:t>
            </a:r>
            <a:r>
              <a:rPr lang="nl-B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zijn waarschijnlijk over begroot door het schrappen van de simulatie-oefeningen.  Er wordt nagedacht over aanmaak ander leermaterieel.</a:t>
            </a: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6E9DB49-ED67-2098-1BAA-900790B1C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59F7-841D-4450-961D-74EC7B5B3349}" type="datetime1">
              <a:rPr lang="nl-BE" smtClean="0"/>
              <a:t>30/04/2025</a:t>
            </a:fld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834105C-996F-F4ED-ABBE-BF51F82FF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D6A5-2032-4D62-B2BB-7C25B87AACF2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56513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AA83F9-D89B-E16A-8085-5475A814F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II. Synergie van creativiteit en AI in </a:t>
            </a:r>
            <a:r>
              <a:rPr lang="nl-BE" dirty="0" err="1"/>
              <a:t>ontwerp-processen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9ED452-5D0F-26FC-8321-9474B9FBE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289" y="1723356"/>
            <a:ext cx="8301600" cy="4440245"/>
          </a:xfrm>
        </p:spPr>
        <p:txBody>
          <a:bodyPr/>
          <a:lstStyle/>
          <a:p>
            <a:r>
              <a:rPr lang="nl-BE" dirty="0"/>
              <a:t>Doel: Hoe AI op een creatieve manier </a:t>
            </a:r>
            <a:r>
              <a:rPr lang="nl-BE" dirty="0" err="1"/>
              <a:t>geintegreerd</a:t>
            </a:r>
            <a:r>
              <a:rPr lang="nl-BE" dirty="0"/>
              <a:t> kan worden in het ontwerpproces (IV / LTA).</a:t>
            </a:r>
          </a:p>
          <a:p>
            <a:endParaRPr lang="nl-BE" dirty="0"/>
          </a:p>
          <a:p>
            <a:r>
              <a:rPr lang="nl-BE" dirty="0"/>
              <a:t>1. Kennisverrijking</a:t>
            </a:r>
          </a:p>
          <a:p>
            <a:r>
              <a:rPr lang="nl-BE" dirty="0"/>
              <a:t>2. Experiment (studenten en docenten)</a:t>
            </a:r>
          </a:p>
          <a:p>
            <a:r>
              <a:rPr lang="nl-BE" dirty="0"/>
              <a:t>3. Kader voor integratie</a:t>
            </a:r>
          </a:p>
          <a:p>
            <a:endParaRPr lang="nl-BE" dirty="0"/>
          </a:p>
          <a:p>
            <a:r>
              <a:rPr lang="nl-BE" dirty="0"/>
              <a:t>Stand van zaken: helemaal on track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371E13C-6539-33F3-BA8A-F86280E60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59F7-841D-4450-961D-74EC7B5B3349}" type="datetime1">
              <a:rPr lang="nl-BE" smtClean="0"/>
              <a:t>30/04/2025</a:t>
            </a:fld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D1A1F18-C91C-43B6-80AB-FF69E1C9E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D6A5-2032-4D62-B2BB-7C25B87AACF2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85297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0B9206-9847-1AF7-0F37-5E72D2747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589" y="124237"/>
            <a:ext cx="8301600" cy="1071762"/>
          </a:xfrm>
        </p:spPr>
        <p:txBody>
          <a:bodyPr/>
          <a:lstStyle/>
          <a:p>
            <a:r>
              <a:rPr lang="nl-BE" dirty="0"/>
              <a:t>II. Synergie van creativiteit en AI in </a:t>
            </a:r>
            <a:r>
              <a:rPr lang="nl-BE" dirty="0" err="1"/>
              <a:t>ontwerp-processen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6870B7-C0D4-EDC8-57AD-E2D1B6CC4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589" y="1765190"/>
            <a:ext cx="8301600" cy="3883932"/>
          </a:xfrm>
        </p:spPr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675C40E-BB7E-8153-1C5C-FFD3FF64B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59F7-841D-4450-961D-74EC7B5B3349}" type="datetime1">
              <a:rPr lang="nl-BE" smtClean="0"/>
              <a:t>30/04/2025</a:t>
            </a:fld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7007B2A-A9F4-B13B-476D-589942AAC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D6A5-2032-4D62-B2BB-7C25B87AACF2}" type="slidenum">
              <a:rPr lang="nl-BE" smtClean="0"/>
              <a:t>6</a:t>
            </a:fld>
            <a:endParaRPr lang="nl-BE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B3BE13E-52C5-5BC8-3EC5-76BC4131EE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14" y="1097280"/>
            <a:ext cx="9001485" cy="505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67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id="{0C4A2C39-FAE7-D591-E240-AF10D60193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8190" y="1619250"/>
            <a:ext cx="8156182" cy="4440238"/>
          </a:xfrm>
        </p:spPr>
      </p:pic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E5C7DDB-5A53-C539-56E9-3306BA3DF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59F7-841D-4450-961D-74EC7B5B3349}" type="datetime1">
              <a:rPr lang="nl-BE" smtClean="0"/>
              <a:t>30/04/2025</a:t>
            </a:fld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95C7294-2631-E455-E2E7-1853D2165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D6A5-2032-4D62-B2BB-7C25B87AACF2}" type="slidenum">
              <a:rPr lang="nl-BE" smtClean="0"/>
              <a:t>7</a:t>
            </a:fld>
            <a:endParaRPr lang="nl-B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30FB2D44-5EB9-F33A-6932-290441C1DCFC}"/>
              </a:ext>
            </a:extLst>
          </p:cNvPr>
          <p:cNvSpPr txBox="1">
            <a:spLocks/>
          </p:cNvSpPr>
          <p:nvPr/>
        </p:nvSpPr>
        <p:spPr>
          <a:xfrm>
            <a:off x="312772" y="230921"/>
            <a:ext cx="8301600" cy="1071762"/>
          </a:xfrm>
          <a:prstGeom prst="rect">
            <a:avLst/>
          </a:prstGeom>
        </p:spPr>
        <p:txBody>
          <a:bodyPr vert="horz" lIns="5400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/>
              <a:t>II. Synergie van creativiteit en AI in ontwerp-processen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456981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ACAF35-B6DC-6E22-8F84-189A8E754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D3526EA-9AC0-87A9-65CA-568486234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59F7-841D-4450-961D-74EC7B5B3349}" type="datetime1">
              <a:rPr lang="nl-BE" smtClean="0"/>
              <a:t>30/04/2025</a:t>
            </a:fld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00CA3C0-1D71-4484-DCE7-F4E9A0A5D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D6A5-2032-4D62-B2BB-7C25B87AACF2}" type="slidenum">
              <a:rPr lang="nl-BE" smtClean="0"/>
              <a:t>8</a:t>
            </a:fld>
            <a:endParaRPr lang="nl-BE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61ACE661-BC6E-CE80-0131-2C3CAEB3B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66862"/>
            <a:ext cx="9144000" cy="51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810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274F8A-97F6-7E12-9784-EE1DBE906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92DB0C-5B06-B9E1-F5D4-0434D46CE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59F7-841D-4450-961D-74EC7B5B3349}" type="datetime1">
              <a:rPr lang="nl-BE" smtClean="0"/>
              <a:t>30/04/2025</a:t>
            </a:fld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D8A7E43-29BB-13DE-B6FB-B6AEE7962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D6A5-2032-4D62-B2BB-7C25B87AACF2}" type="slidenum">
              <a:rPr lang="nl-BE" smtClean="0"/>
              <a:t>9</a:t>
            </a:fld>
            <a:endParaRPr lang="nl-BE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9B1A994A-7968-F391-FFD1-74A0EFF877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5032"/>
            <a:ext cx="9144000" cy="5187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0031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_KASK-CON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32FF"/>
      </a:accent1>
      <a:accent2>
        <a:srgbClr val="FF0000"/>
      </a:accent2>
      <a:accent3>
        <a:srgbClr val="00FF00"/>
      </a:accent3>
      <a:accent4>
        <a:srgbClr val="00FFFF"/>
      </a:accent4>
      <a:accent5>
        <a:srgbClr val="FF00FF"/>
      </a:accent5>
      <a:accent6>
        <a:srgbClr val="FFA000"/>
      </a:accent6>
      <a:hlink>
        <a:srgbClr val="0000FF"/>
      </a:hlink>
      <a:folHlink>
        <a:srgbClr val="800080"/>
      </a:folHlink>
    </a:clrScheme>
    <a:fontScheme name="KASK-Conservatorium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6000"/>
          </a:lnSpc>
          <a:defRPr sz="30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20190227 KASK-CONS_presentatie-sjabloon2018.potx" id="{1D00F92F-57AC-460C-AE26-F86E98DABB98}" vid="{E181BDA1-6BAD-4AC7-B27B-AF24B397F7F1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SK-Conservatorium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SK-Conservatorium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b1cfb1a-e72f-4e82-8596-21740f2d155f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FDA091611E314887966C8326ED18F8" ma:contentTypeVersion="6" ma:contentTypeDescription="Een nieuw document maken." ma:contentTypeScope="" ma:versionID="4343c01acc9a63fb6c8c06df3eca464a">
  <xsd:schema xmlns:xsd="http://www.w3.org/2001/XMLSchema" xmlns:xs="http://www.w3.org/2001/XMLSchema" xmlns:p="http://schemas.microsoft.com/office/2006/metadata/properties" xmlns:ns2="3b1cfb1a-e72f-4e82-8596-21740f2d155f" xmlns:ns3="4f6fb4ee-1310-44f9-847e-d5ace68a5ee7" targetNamespace="http://schemas.microsoft.com/office/2006/metadata/properties" ma:root="true" ma:fieldsID="f57bdf39f69158fbcdd407d5ddcb0102" ns2:_="" ns3:_="">
    <xsd:import namespace="3b1cfb1a-e72f-4e82-8596-21740f2d155f"/>
    <xsd:import namespace="4f6fb4ee-1310-44f9-847e-d5ace68a5ee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1cfb1a-e72f-4e82-8596-21740f2d155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6fb4ee-1310-44f9-847e-d5ace68a5e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378BD5-F7E8-48EE-9619-E2E8BF5F966D}">
  <ds:schemaRefs>
    <ds:schemaRef ds:uri="3b1cfb1a-e72f-4e82-8596-21740f2d155f"/>
    <ds:schemaRef ds:uri="4f6fb4ee-1310-44f9-847e-d5ace68a5ee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9E99D8A-A64D-4224-854A-2B59ACFF84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3D1F4B-C540-4FB1-B32C-B26F5AF406EE}">
  <ds:schemaRefs>
    <ds:schemaRef ds:uri="3b1cfb1a-e72f-4e82-8596-21740f2d155f"/>
    <ds:schemaRef ds:uri="4f6fb4ee-1310-44f9-847e-d5ace68a5ee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KASK-CONS_presentatie-sjabloon2019</Template>
  <TotalTime>0</TotalTime>
  <Words>524</Words>
  <Application>Microsoft Office PowerPoint</Application>
  <PresentationFormat>Diavoorstelling (4:3)</PresentationFormat>
  <Paragraphs>60</Paragraphs>
  <Slides>11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7" baseType="lpstr">
      <vt:lpstr>Amasis MT Pro Black</vt:lpstr>
      <vt:lpstr>Aptos</vt:lpstr>
      <vt:lpstr>Arial</vt:lpstr>
      <vt:lpstr>Times New Roman</vt:lpstr>
      <vt:lpstr>Wingdings</vt:lpstr>
      <vt:lpstr>Kantoorthema</vt:lpstr>
      <vt:lpstr> KASK &amp; Conservatorium  Evaluatie onderwijsinnovatie-projecten   </vt:lpstr>
      <vt:lpstr>I. Optimalisatie van educatieve masteropleidingen in de kunsten</vt:lpstr>
      <vt:lpstr>I. Optimalisatie van educatieve masteropleidingen in de kunsten</vt:lpstr>
      <vt:lpstr>I. Optimalisatie van educatieve masteropleidingen in de kunsten</vt:lpstr>
      <vt:lpstr>II. Synergie van creativiteit en AI in ontwerp-processen</vt:lpstr>
      <vt:lpstr>II. Synergie van creativiteit en AI in ontwerp-processen</vt:lpstr>
      <vt:lpstr>PowerPoint-presentatie</vt:lpstr>
      <vt:lpstr>PowerPoint-presentatie</vt:lpstr>
      <vt:lpstr>PowerPoint-presentatie</vt:lpstr>
      <vt:lpstr>PowerPoint-presentatie</vt:lpstr>
      <vt:lpstr>II. Synergie van creativiteit en AI in ontwerp-processen</vt:lpstr>
    </vt:vector>
  </TitlesOfParts>
  <Company>KASK-Conservatorium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Naar een  MASTER Landschaps- en tuinarchitectuur</dc:title>
  <dc:creator>Sylvie Van Damme</dc:creator>
  <cp:lastModifiedBy>Karen Van Petegem</cp:lastModifiedBy>
  <cp:revision>14</cp:revision>
  <cp:lastPrinted>2018-11-27T16:41:54Z</cp:lastPrinted>
  <dcterms:created xsi:type="dcterms:W3CDTF">2021-03-17T10:40:37Z</dcterms:created>
  <dcterms:modified xsi:type="dcterms:W3CDTF">2025-04-30T08:17:20Z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0x0101008BFDA091611E314887966C8326ED18F8</vt:lpwstr>
  </property>
  <property fmtid="{D5CDD505-2E9C-101B-9397-08002B2CF9AE}" pid="3" name="Order">
    <vt:r8>43300</vt:r8>
  </property>
  <property fmtid="{D5CDD505-2E9C-101B-9397-08002B2CF9AE}" pid="4" name="ComplianceAssetId">
    <vt:lpwstr/>
  </property>
</Properties>
</file>